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ILAP-01" initials="O" lastIdx="1" clrIdx="0">
    <p:extLst>
      <p:ext uri="{19B8F6BF-5375-455C-9EA6-DF929625EA0E}">
        <p15:presenceInfo xmlns:p15="http://schemas.microsoft.com/office/powerpoint/2012/main" userId="OPILAP-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NISSE\UCSG%20RTV%20pandemia\UCSG%20RADIO%20material%20y%20Parrillas\UCSG%20TV\Rendici&#243;n%20de%20cuentas\Rendici&#243;n%20de%20cuentas%202022\cuadros%20excel%20(Autosav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NISSE\UCSG%20RTV%20pandemia\UCSG%20RADIO%20material%20y%20Parrillas\UCSG%20TV\Rendici&#243;n%20de%20cuentas\Rendici&#243;n%20de%20cuentas%202022\cuadros%20excel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s-EC" sz="1100" b="1"/>
              <a:t>PROGRAMACIÓN POR CLASIFICACIÓN DE CONTENIDOS</a:t>
            </a:r>
            <a:endParaRPr lang="en-US" sz="1100"/>
          </a:p>
        </c:rich>
      </c:tx>
      <c:layout>
        <c:manualLayout>
          <c:xMode val="edge"/>
          <c:yMode val="edge"/>
          <c:x val="0.10771961131583091"/>
          <c:y val="3.057169061449098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703519078406924E-2"/>
          <c:y val="0.39637857863303622"/>
          <c:w val="0.80679355089914639"/>
          <c:h val="0.49163852225595006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Sheet1!$A$1:$A$3</c:f>
              <c:strCache>
                <c:ptCount val="3"/>
                <c:pt idx="0">
                  <c:v>PROGRAMACIÓN PROPIA</c:v>
                </c:pt>
                <c:pt idx="2">
                  <c:v>PROGRAMACIÓN EXTERNA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 formatCode="0%">
                  <c:v>0.45</c:v>
                </c:pt>
                <c:pt idx="2" formatCode="0%">
                  <c:v>0.55000000000000004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A1-4835-9D7C-8800BBAB22E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CLASIFICACIÓN</a:t>
            </a:r>
            <a:r>
              <a:rPr lang="en-US" sz="1400" baseline="0"/>
              <a:t> PROGRAMACIÓN</a:t>
            </a:r>
            <a:endParaRPr lang="en-US" sz="140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Sheet1!$O$2:$O$6</c:f>
              <c:strCache>
                <c:ptCount val="5"/>
                <c:pt idx="0">
                  <c:v>OPINIÓN</c:v>
                </c:pt>
                <c:pt idx="1">
                  <c:v>INFORMATIVO</c:v>
                </c:pt>
                <c:pt idx="2">
                  <c:v>FORMATIVO </c:v>
                </c:pt>
                <c:pt idx="3">
                  <c:v>DEPORTIVO </c:v>
                </c:pt>
                <c:pt idx="4">
                  <c:v>ENTRETENIMIENTO </c:v>
                </c:pt>
              </c:strCache>
            </c:strRef>
          </c:cat>
          <c:val>
            <c:numRef>
              <c:f>Sheet1!$P$2:$P$6</c:f>
              <c:numCache>
                <c:formatCode>General</c:formatCode>
                <c:ptCount val="5"/>
                <c:pt idx="0">
                  <c:v>14</c:v>
                </c:pt>
                <c:pt idx="1">
                  <c:v>7</c:v>
                </c:pt>
                <c:pt idx="2">
                  <c:v>10</c:v>
                </c:pt>
                <c:pt idx="3">
                  <c:v>21</c:v>
                </c:pt>
                <c:pt idx="4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BE-41A4-ACE8-45B331D95EC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9034-227A-40E0-94E7-A9EA38F82985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1559-2391-41A8-B6AB-1F2E8E82ED8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7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9034-227A-40E0-94E7-A9EA38F82985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1559-2391-41A8-B6AB-1F2E8E82E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1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9034-227A-40E0-94E7-A9EA38F82985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1559-2391-41A8-B6AB-1F2E8E82E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0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9034-227A-40E0-94E7-A9EA38F82985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1559-2391-41A8-B6AB-1F2E8E82E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9034-227A-40E0-94E7-A9EA38F82985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1559-2391-41A8-B6AB-1F2E8E82ED8A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6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9034-227A-40E0-94E7-A9EA38F82985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1559-2391-41A8-B6AB-1F2E8E82E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3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9034-227A-40E0-94E7-A9EA38F82985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1559-2391-41A8-B6AB-1F2E8E82E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7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9034-227A-40E0-94E7-A9EA38F82985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1559-2391-41A8-B6AB-1F2E8E82E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9034-227A-40E0-94E7-A9EA38F82985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1559-2391-41A8-B6AB-1F2E8E82E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2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BD9034-227A-40E0-94E7-A9EA38F82985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31559-2391-41A8-B6AB-1F2E8E82E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7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9034-227A-40E0-94E7-A9EA38F82985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1559-2391-41A8-B6AB-1F2E8E82ED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BD9034-227A-40E0-94E7-A9EA38F82985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0031559-2391-41A8-B6AB-1F2E8E82ED8A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22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csgrtv.com/" TargetMode="Externa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7B69043-D3CE-4409-8F39-06BD0FB7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802" y="632468"/>
            <a:ext cx="4403019" cy="83099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UCSG TELEVISIÓN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FD494BF-0A65-461F-B47D-E9F22DCDE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530" y="198821"/>
            <a:ext cx="795841" cy="1120261"/>
          </a:xfrm>
          <a:prstGeom prst="rect">
            <a:avLst/>
          </a:prstGeom>
        </p:spPr>
      </p:pic>
      <p:pic>
        <p:nvPicPr>
          <p:cNvPr id="6" name="Picture 2" descr="Resultado de imagen de logo universidad catolica de santiago de guayaquil">
            <a:extLst>
              <a:ext uri="{FF2B5EF4-FFF2-40B4-BE49-F238E27FC236}">
                <a16:creationId xmlns:a16="http://schemas.microsoft.com/office/drawing/2014/main" xmlns="" id="{B7780A6C-5938-4CFF-8310-66DF8099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232" y="5464291"/>
            <a:ext cx="1727433" cy="8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FFFD887-2782-40A7-A457-F90701B0F9B2}"/>
              </a:ext>
            </a:extLst>
          </p:cNvPr>
          <p:cNvSpPr/>
          <p:nvPr/>
        </p:nvSpPr>
        <p:spPr>
          <a:xfrm>
            <a:off x="962737" y="1938950"/>
            <a:ext cx="37740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/>
              <a:t>La programación y trasmisión de 24 horas, 7 días a la semana de emisión incluye una producción con el 45% de contenido propio, producido en nuestros </a:t>
            </a:r>
            <a:r>
              <a:rPr lang="es-EC" sz="1400" dirty="0" smtClean="0"/>
              <a:t>estudios, en </a:t>
            </a:r>
            <a:r>
              <a:rPr lang="es-EC" sz="1400" dirty="0"/>
              <a:t>base a una parrilla de programas educomunicacionales, informativos, culturales, educativos, documentales y deportivos.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xdr="http://schemas.openxmlformats.org/drawingml/2006/spreadsheetDrawing" xmlns:a16="http://schemas.microsoft.com/office/drawing/2014/main" xmlns:lc="http://schemas.openxmlformats.org/drawingml/2006/lockedCanvas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7351475"/>
              </p:ext>
            </p:extLst>
          </p:nvPr>
        </p:nvGraphicFramePr>
        <p:xfrm>
          <a:off x="5495849" y="2471353"/>
          <a:ext cx="5433944" cy="2590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962737" y="4014873"/>
            <a:ext cx="3535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 ha logrado cumplir con </a:t>
            </a:r>
            <a:r>
              <a:rPr lang="es-EC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8760 horas ininterrumpidas de programación al año</a:t>
            </a:r>
            <a:r>
              <a:rPr lang="es-EC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con cobertura a nivel nacional por señal abierta, así como en televisión pagada: Claro Tv y Tv Cable. Y vía </a:t>
            </a:r>
            <a:r>
              <a:rPr lang="es-EC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streaming</a:t>
            </a:r>
            <a:r>
              <a:rPr lang="es-EC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en sistema </a:t>
            </a:r>
            <a:r>
              <a:rPr lang="es-EC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Rocku</a:t>
            </a:r>
            <a:r>
              <a:rPr lang="es-EC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tv y en </a:t>
            </a:r>
            <a:r>
              <a:rPr lang="es-EC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www.ucsgrtv.com</a:t>
            </a:r>
            <a:r>
              <a:rPr lang="es-EC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endParaRPr lang="es-EC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07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271DD2A-72C2-41BD-A3B9-AB8B152B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581" y="257544"/>
            <a:ext cx="795841" cy="1120261"/>
          </a:xfrm>
          <a:prstGeom prst="rect">
            <a:avLst/>
          </a:prstGeom>
        </p:spPr>
      </p:pic>
      <p:pic>
        <p:nvPicPr>
          <p:cNvPr id="4" name="Picture 2" descr="Resultado de imagen de logo universidad catolica de santiago de guayaquil">
            <a:extLst>
              <a:ext uri="{FF2B5EF4-FFF2-40B4-BE49-F238E27FC236}">
                <a16:creationId xmlns:a16="http://schemas.microsoft.com/office/drawing/2014/main" xmlns="" id="{8A3B3A8F-426B-4B1D-BAC4-2D6656DD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283" y="5523014"/>
            <a:ext cx="1727433" cy="8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3A9BE5E-C0C1-442D-9D3C-D322F022001D}"/>
              </a:ext>
            </a:extLst>
          </p:cNvPr>
          <p:cNvSpPr/>
          <p:nvPr/>
        </p:nvSpPr>
        <p:spPr>
          <a:xfrm>
            <a:off x="658733" y="4192440"/>
            <a:ext cx="9703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UCSG TELEVISIÓN</a:t>
            </a:r>
            <a:r>
              <a:rPr lang="es-ES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difunde la imagen institucional de la Universidad Católica a través de Coberturas Especiales de Eventos y actividades organizadas por Facultades, Institutos, Dependencias, así como actos, Sesiones Solemnes, </a:t>
            </a:r>
            <a:r>
              <a:rPr lang="es-ES" sz="16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etc</a:t>
            </a:r>
            <a:r>
              <a:rPr lang="es-ES" sz="16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… muchos de los cuales fueron también transmitidos a nivel nacional por nuestra señal. 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o="urn:schemas-microsoft-com:office:office" xmlns:v="urn:schemas-microsoft-com:vml" xmlns:w10="urn:schemas-microsoft-com:office:word" xmlns:w="http://schemas.openxmlformats.org/wordprocessingml/2006/main" xmlns="" xmlns:xdr="http://schemas.openxmlformats.org/drawingml/2006/spreadsheetDrawing" xmlns:a16="http://schemas.microsoft.com/office/drawing/2014/main" xmlns:lc="http://schemas.openxmlformats.org/drawingml/2006/lockedCanvas" id="{00000000-0008-0000-0000-00000A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083007"/>
              </p:ext>
            </p:extLst>
          </p:nvPr>
        </p:nvGraphicFramePr>
        <p:xfrm>
          <a:off x="5000367" y="991587"/>
          <a:ext cx="5404080" cy="3073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ángulo 8"/>
          <p:cNvSpPr/>
          <p:nvPr/>
        </p:nvSpPr>
        <p:spPr>
          <a:xfrm>
            <a:off x="708902" y="817674"/>
            <a:ext cx="443974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UCSG Televisión ha dedicado el 48% de la parrilla, a difundir contenidos Formativos, Educativos y Culturales. UCSG Televisión cuenta con  una parrilla con impacto social, con contenidos que favorecen a la inclusión de forma integral (racial, religiosa y equidad de género), rechazando todo tipo de acto de </a:t>
            </a:r>
            <a:r>
              <a:rPr lang="es-EC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violencia, cuya programación cuenta con el aval y respaldo de las diferentes carreras, facultades e instancias de la UCSG. </a:t>
            </a:r>
            <a:endParaRPr lang="es-EC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1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6B229B5F-0F40-46BD-A220-B5A8367F2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43" y="304086"/>
            <a:ext cx="278859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PROGRAMASESTRENOS 2022</a:t>
            </a:r>
            <a:r>
              <a:rPr kumimoji="0" lang="es-EC" alt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E19D8EFE-4E0E-4A00-AF17-212AB26C3863}"/>
              </a:ext>
            </a:extLst>
          </p:cNvPr>
          <p:cNvSpPr/>
          <p:nvPr/>
        </p:nvSpPr>
        <p:spPr>
          <a:xfrm>
            <a:off x="5700583" y="336323"/>
            <a:ext cx="419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PROGRAMAS UCSG </a:t>
            </a:r>
            <a:r>
              <a:rPr lang="es-EC" b="1" dirty="0" smtClean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TV PREGRABADOS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D0852BA-E933-432B-92F1-4947908A8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716" y="231601"/>
            <a:ext cx="795841" cy="1120261"/>
          </a:xfrm>
          <a:prstGeom prst="rect">
            <a:avLst/>
          </a:prstGeom>
        </p:spPr>
      </p:pic>
      <p:pic>
        <p:nvPicPr>
          <p:cNvPr id="8" name="Picture 2" descr="Resultado de imagen de logo universidad catolica de santiago de guayaquil">
            <a:extLst>
              <a:ext uri="{FF2B5EF4-FFF2-40B4-BE49-F238E27FC236}">
                <a16:creationId xmlns:a16="http://schemas.microsoft.com/office/drawing/2014/main" xmlns="" id="{4384A2B5-099C-456F-87EF-921E9171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418" y="5497071"/>
            <a:ext cx="1727433" cy="8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8" y="791731"/>
            <a:ext cx="4316730" cy="191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/>
          <p:nvPr/>
        </p:nvPicPr>
        <p:blipFill rotWithShape="1">
          <a:blip r:embed="rId5"/>
          <a:srcRect l="31481" t="18866" r="32022" b="40137"/>
          <a:stretch/>
        </p:blipFill>
        <p:spPr bwMode="auto">
          <a:xfrm>
            <a:off x="5860435" y="1291198"/>
            <a:ext cx="4696237" cy="37377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lc="http://schemas.openxmlformats.org/drawingml/2006/lockedCanvas" id="{439FC1E0-4C7C-4C2B-9A32-082DF6E1790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4778" y="2830989"/>
            <a:ext cx="4537152" cy="325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9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2246C44E-8531-4798-8E18-7E1F396FA62B}"/>
              </a:ext>
            </a:extLst>
          </p:cNvPr>
          <p:cNvSpPr/>
          <p:nvPr/>
        </p:nvSpPr>
        <p:spPr>
          <a:xfrm>
            <a:off x="815546" y="200445"/>
            <a:ext cx="3075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UCSG NOTICIAS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9EEED11-BF59-42F2-9A19-83CF00CB4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207" y="101458"/>
            <a:ext cx="640015" cy="900913"/>
          </a:xfrm>
          <a:prstGeom prst="rect">
            <a:avLst/>
          </a:prstGeom>
        </p:spPr>
      </p:pic>
      <p:pic>
        <p:nvPicPr>
          <p:cNvPr id="11" name="Picture 2" descr="Resultado de imagen de logo universidad catolica de santiago de guayaquil">
            <a:extLst>
              <a:ext uri="{FF2B5EF4-FFF2-40B4-BE49-F238E27FC236}">
                <a16:creationId xmlns:a16="http://schemas.microsoft.com/office/drawing/2014/main" xmlns="" id="{0DA2F484-2769-4C88-B4B5-006FAC11D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418" y="5497071"/>
            <a:ext cx="1727433" cy="8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15546" y="914400"/>
            <a:ext cx="457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Nuestra convicción de seguir informando a toda hora nos llevó en el año 2022 a crear nuestro tercer informativo al medio día con nacionales coyunturales y marcado por informes en vivo de nuestros periodistas en Quito y Guayaquil.  Además,  repasar noticias locales, internacionales y deportivas. El informativo de 30 minutos. </a:t>
            </a:r>
          </a:p>
          <a:p>
            <a:pPr algn="just">
              <a:spcAft>
                <a:spcPts val="0"/>
              </a:spcAft>
            </a:pPr>
            <a:r>
              <a:rPr lang="es-EC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s-EC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INICIO: 4 DE ABRIL 2022.</a:t>
            </a:r>
            <a:endParaRPr lang="es-EC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HORARIO: LUNES A VIERNES - 12H00</a:t>
            </a:r>
            <a:endParaRPr lang="es-EC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EMISIONES: 160</a:t>
            </a:r>
            <a:endParaRPr lang="es-EC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Picture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5"/>
          <a:stretch/>
        </p:blipFill>
        <p:spPr bwMode="auto">
          <a:xfrm>
            <a:off x="6437725" y="431277"/>
            <a:ext cx="2990137" cy="2399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15546" y="3250509"/>
            <a:ext cx="46296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C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ontamos 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representantes de medios de comunicación en las provincias de Pichincha (Quito), Imbabura (Ibarra), Santo Domingo de los Tsáchilas (Santo Domingo), Cotopaxi (Latacunga), Manabí (Portoviejo), Loja (Loja) y Tungurahua (Ambato).</a:t>
            </a:r>
            <a:endParaRPr lang="es-EC" sz="1400" dirty="0"/>
          </a:p>
        </p:txBody>
      </p:sp>
      <p:sp>
        <p:nvSpPr>
          <p:cNvPr id="19" name="Rectángulo 18"/>
          <p:cNvSpPr/>
          <p:nvPr/>
        </p:nvSpPr>
        <p:spPr>
          <a:xfrm>
            <a:off x="786713" y="4540178"/>
            <a:ext cx="4629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a nivel internacional mantuvimos las alianzas con CNN, AFP y EFE para poder tener las noticias más importantes del mundo.</a:t>
            </a:r>
            <a:endParaRPr lang="es-EC" sz="1400" dirty="0"/>
          </a:p>
        </p:txBody>
      </p:sp>
      <p:pic>
        <p:nvPicPr>
          <p:cNvPr id="20" name="Imagen 1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6" t="20350" r="44834" b="26568"/>
          <a:stretch/>
        </p:blipFill>
        <p:spPr bwMode="auto">
          <a:xfrm>
            <a:off x="5881627" y="3174825"/>
            <a:ext cx="1925320" cy="2490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n 2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5" t="20466" r="14480" b="36169"/>
          <a:stretch/>
        </p:blipFill>
        <p:spPr bwMode="auto">
          <a:xfrm>
            <a:off x="8241003" y="3174825"/>
            <a:ext cx="2050415" cy="2490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44372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Personalizado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E3511"/>
      </a:accent1>
      <a:accent2>
        <a:srgbClr val="742117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411</TotalTime>
  <Words>361</Words>
  <Application>Microsoft Office PowerPoint</Application>
  <PresentationFormat>Panorámica</PresentationFormat>
  <Paragraphs>17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MS Mincho</vt:lpstr>
      <vt:lpstr>Times New Roman</vt:lpstr>
      <vt:lpstr>Retrospección</vt:lpstr>
      <vt:lpstr>UCSG TELEVISIÓN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UCSG TELEVISIÓN</dc:title>
  <dc:creator>OPILAP-01</dc:creator>
  <cp:lastModifiedBy>PROGRAMACIÓN</cp:lastModifiedBy>
  <cp:revision>19</cp:revision>
  <dcterms:created xsi:type="dcterms:W3CDTF">2020-02-14T15:31:17Z</dcterms:created>
  <dcterms:modified xsi:type="dcterms:W3CDTF">2023-03-30T17:51:29Z</dcterms:modified>
</cp:coreProperties>
</file>