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9" r:id="rId3"/>
    <p:sldId id="260" r:id="rId4"/>
    <p:sldId id="261"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PILAP-01" initials="O" lastIdx="1" clrIdx="0">
    <p:extLst>
      <p:ext uri="{19B8F6BF-5375-455C-9EA6-DF929625EA0E}">
        <p15:presenceInfo xmlns:p15="http://schemas.microsoft.com/office/powerpoint/2012/main" userId="OPILAP-0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F:\PROGRAMACI&#211;N%20-%20SEMANA%2025%20DE%20NOVIEMBRE%20DEL%202019.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F:\PROGRAMACI&#211;N%20-%20SEMANA%2025%20DE%20NOVIEMBRE%20DEL%202019.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300"/>
            </a:pPr>
            <a:r>
              <a:rPr lang="es-EC" sz="1300"/>
              <a:t>Programación</a:t>
            </a:r>
            <a:r>
              <a:rPr lang="es-EC" sz="1300" baseline="0"/>
              <a:t> por Clasificación de Contenidos</a:t>
            </a:r>
            <a:endParaRPr lang="es-EC" sz="1300"/>
          </a:p>
        </c:rich>
      </c:tx>
      <c:layout>
        <c:manualLayout>
          <c:xMode val="edge"/>
          <c:yMode val="edge"/>
          <c:x val="0.13265716468985678"/>
          <c:y val="6.9000637868473616E-2"/>
        </c:manualLayout>
      </c:layout>
      <c:overlay val="0"/>
    </c:title>
    <c:autoTitleDeleted val="0"/>
    <c:view3D>
      <c:rotX val="75"/>
      <c:rotY val="0"/>
      <c:rAngAx val="0"/>
    </c:view3D>
    <c:floor>
      <c:thickness val="0"/>
    </c:floor>
    <c:sideWall>
      <c:thickness val="0"/>
    </c:sideWall>
    <c:backWall>
      <c:thickness val="0"/>
    </c:backWall>
    <c:plotArea>
      <c:layout>
        <c:manualLayout>
          <c:layoutTarget val="inner"/>
          <c:xMode val="edge"/>
          <c:yMode val="edge"/>
          <c:x val="0.21064800233304171"/>
          <c:y val="0.24877411461880503"/>
          <c:w val="0.74166695829687956"/>
          <c:h val="0.56314344401004435"/>
        </c:manualLayout>
      </c:layout>
      <c:pie3DChart>
        <c:varyColors val="1"/>
        <c:ser>
          <c:idx val="0"/>
          <c:order val="0"/>
          <c:explosion val="11"/>
          <c:dLbls>
            <c:dLbl>
              <c:idx val="0"/>
              <c:layout>
                <c:manualLayout>
                  <c:x val="-0.1280172645086031"/>
                  <c:y val="-3.359547556171166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55C-45B1-86A2-F516C9405872}"/>
                </c:ext>
              </c:extLst>
            </c:dLbl>
            <c:dLbl>
              <c:idx val="1"/>
              <c:layout>
                <c:manualLayout>
                  <c:x val="5.6915018955963841E-2"/>
                  <c:y val="-0.1012351376478405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55C-45B1-86A2-F516C9405872}"/>
                </c:ext>
              </c:extLst>
            </c:dLbl>
            <c:dLbl>
              <c:idx val="2"/>
              <c:layout>
                <c:manualLayout>
                  <c:x val="0.13182735491396907"/>
                  <c:y val="5.381303645968328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55C-45B1-86A2-F516C9405872}"/>
                </c:ext>
              </c:extLst>
            </c:dLbl>
            <c:spPr>
              <a:noFill/>
              <a:ln>
                <a:noFill/>
              </a:ln>
              <a:effectLst/>
            </c:spPr>
            <c:txPr>
              <a:bodyPr/>
              <a:lstStyle/>
              <a:p>
                <a:pPr>
                  <a:defRPr b="1"/>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Hoja3!$D$5:$D$7</c:f>
              <c:strCache>
                <c:ptCount val="3"/>
                <c:pt idx="0">
                  <c:v>Programación Propia</c:v>
                </c:pt>
                <c:pt idx="1">
                  <c:v>Coproducción</c:v>
                </c:pt>
                <c:pt idx="2">
                  <c:v>Programación Externa</c:v>
                </c:pt>
              </c:strCache>
            </c:strRef>
          </c:cat>
          <c:val>
            <c:numRef>
              <c:f>Hoja3!$E$5:$E$7</c:f>
              <c:numCache>
                <c:formatCode>General</c:formatCode>
                <c:ptCount val="3"/>
                <c:pt idx="0">
                  <c:v>36</c:v>
                </c:pt>
                <c:pt idx="1">
                  <c:v>6</c:v>
                </c:pt>
                <c:pt idx="2">
                  <c:v>25</c:v>
                </c:pt>
              </c:numCache>
            </c:numRef>
          </c:val>
          <c:extLst>
            <c:ext xmlns:c16="http://schemas.microsoft.com/office/drawing/2014/chart" uri="{C3380CC4-5D6E-409C-BE32-E72D297353CC}">
              <c16:uniqueId val="{00000003-255C-45B1-86A2-F516C9405872}"/>
            </c:ext>
          </c:extLst>
        </c:ser>
        <c:dLbls>
          <c:showLegendKey val="0"/>
          <c:showVal val="0"/>
          <c:showCatName val="0"/>
          <c:showSerName val="0"/>
          <c:showPercent val="1"/>
          <c:showBubbleSize val="0"/>
          <c:showLeaderLines val="1"/>
        </c:dLbls>
      </c:pie3DChart>
    </c:plotArea>
    <c:legend>
      <c:legendPos val="t"/>
      <c:layout>
        <c:manualLayout>
          <c:xMode val="edge"/>
          <c:yMode val="edge"/>
          <c:x val="5.5925809273840776E-2"/>
          <c:y val="0.29576859809464029"/>
          <c:w val="0.24518518518518517"/>
          <c:h val="0.47116344936005955"/>
        </c:manualLayout>
      </c:layout>
      <c:overlay val="0"/>
      <c:txPr>
        <a:bodyPr/>
        <a:lstStyle/>
        <a:p>
          <a:pPr>
            <a:defRPr b="1"/>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200" b="1" i="0" u="none" strike="noStrike" kern="1200" baseline="0">
                <a:solidFill>
                  <a:schemeClr val="dk1">
                    <a:lumMod val="75000"/>
                    <a:lumOff val="25000"/>
                  </a:schemeClr>
                </a:solidFill>
                <a:latin typeface="+mn-lt"/>
                <a:ea typeface="+mn-ea"/>
                <a:cs typeface="+mn-cs"/>
              </a:defRPr>
            </a:pPr>
            <a:r>
              <a:rPr lang="x-none" sz="1200"/>
              <a:t>UCSG</a:t>
            </a:r>
            <a:r>
              <a:rPr lang="x-none" sz="1200" baseline="0"/>
              <a:t> TELEVISION - CLASIFICACION DE </a:t>
            </a:r>
            <a:r>
              <a:rPr lang="es-EC" sz="1200" baseline="0"/>
              <a:t>        </a:t>
            </a:r>
          </a:p>
          <a:p>
            <a:pPr algn="ctr">
              <a:defRPr sz="1200" b="1" i="0" u="none" strike="noStrike" kern="1200" baseline="0">
                <a:solidFill>
                  <a:schemeClr val="dk1">
                    <a:lumMod val="75000"/>
                    <a:lumOff val="25000"/>
                  </a:schemeClr>
                </a:solidFill>
                <a:latin typeface="+mn-lt"/>
                <a:ea typeface="+mn-ea"/>
                <a:cs typeface="+mn-cs"/>
              </a:defRPr>
            </a:pPr>
            <a:r>
              <a:rPr lang="x-none" sz="1200" baseline="0"/>
              <a:t>CONTENIDOS PARRILLA DE PROGRAMACION </a:t>
            </a:r>
            <a:endParaRPr lang="x-none" sz="1200"/>
          </a:p>
        </c:rich>
      </c:tx>
      <c:layout>
        <c:manualLayout>
          <c:xMode val="edge"/>
          <c:yMode val="edge"/>
          <c:x val="0.16834633873013063"/>
          <c:y val="3.2555582362789624E-2"/>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ACF-49A8-9DD1-7E21B8D072C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ACF-49A8-9DD1-7E21B8D072C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ACF-49A8-9DD1-7E21B8D072C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ACF-49A8-9DD1-7E21B8D072C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ACF-49A8-9DD1-7E21B8D072C4}"/>
              </c:ext>
            </c:extLst>
          </c:dPt>
          <c:dLbls>
            <c:dLbl>
              <c:idx val="0"/>
              <c:layout>
                <c:manualLayout>
                  <c:x val="-7.9369901706834209E-2"/>
                  <c:y val="0.1651429762798937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ACF-49A8-9DD1-7E21B8D072C4}"/>
                </c:ext>
              </c:extLst>
            </c:dLbl>
            <c:dLbl>
              <c:idx val="1"/>
              <c:layout>
                <c:manualLayout>
                  <c:x val="-0.11711466909221094"/>
                  <c:y val="3.90546186429464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ACF-49A8-9DD1-7E21B8D072C4}"/>
                </c:ext>
              </c:extLst>
            </c:dLbl>
            <c:dLbl>
              <c:idx val="2"/>
              <c:layout>
                <c:manualLayout>
                  <c:x val="2.1938480081157907E-2"/>
                  <c:y val="-0.2382427696944350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ACF-49A8-9DD1-7E21B8D072C4}"/>
                </c:ext>
              </c:extLst>
            </c:dLbl>
            <c:dLbl>
              <c:idx val="3"/>
              <c:layout>
                <c:manualLayout>
                  <c:x val="0.12019164208523311"/>
                  <c:y val="9.916176212721934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ACF-49A8-9DD1-7E21B8D072C4}"/>
                </c:ext>
              </c:extLst>
            </c:dLbl>
            <c:dLbl>
              <c:idx val="4"/>
              <c:layout>
                <c:manualLayout>
                  <c:x val="7.6787537697113106E-2"/>
                  <c:y val="0.1753983008698452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ACF-49A8-9DD1-7E21B8D072C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Hoja2!$B$2:$B$6</c:f>
              <c:strCache>
                <c:ptCount val="5"/>
                <c:pt idx="0">
                  <c:v>OPINON</c:v>
                </c:pt>
                <c:pt idx="1">
                  <c:v>INFORMATIVO</c:v>
                </c:pt>
                <c:pt idx="2">
                  <c:v>FORMATIVO</c:v>
                </c:pt>
                <c:pt idx="3">
                  <c:v>DEPORTIVO</c:v>
                </c:pt>
                <c:pt idx="4">
                  <c:v>ENTRETENIMIENTO</c:v>
                </c:pt>
              </c:strCache>
            </c:strRef>
          </c:cat>
          <c:val>
            <c:numRef>
              <c:f>Hoja2!$C$2:$C$6</c:f>
              <c:numCache>
                <c:formatCode>General</c:formatCode>
                <c:ptCount val="5"/>
                <c:pt idx="0">
                  <c:v>8</c:v>
                </c:pt>
                <c:pt idx="1">
                  <c:v>3</c:v>
                </c:pt>
                <c:pt idx="2">
                  <c:v>24</c:v>
                </c:pt>
                <c:pt idx="3">
                  <c:v>5</c:v>
                </c:pt>
                <c:pt idx="4">
                  <c:v>5</c:v>
                </c:pt>
              </c:numCache>
            </c:numRef>
          </c:val>
          <c:extLst>
            <c:ext xmlns:c16="http://schemas.microsoft.com/office/drawing/2014/chart" uri="{C3380CC4-5D6E-409C-BE32-E72D297353CC}">
              <c16:uniqueId val="{0000000A-EACF-49A8-9DD1-7E21B8D072C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n-US"/>
          </a:p>
        </c:txPr>
      </c:legendEntry>
      <c:layout>
        <c:manualLayout>
          <c:xMode val="edge"/>
          <c:yMode val="edge"/>
          <c:x val="0.66012203207340903"/>
          <c:y val="0.29081965280284494"/>
          <c:w val="0.31216950896213352"/>
          <c:h val="0.5288592688808796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BD9034-227A-40E0-94E7-A9EA38F82985}"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31559-2391-41A8-B6AB-1F2E8E82ED8A}"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798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BD9034-227A-40E0-94E7-A9EA38F82985}"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31559-2391-41A8-B6AB-1F2E8E82ED8A}" type="slidenum">
              <a:rPr lang="en-US" smtClean="0"/>
              <a:t>‹Nº›</a:t>
            </a:fld>
            <a:endParaRPr lang="en-US"/>
          </a:p>
        </p:txBody>
      </p:sp>
    </p:spTree>
    <p:extLst>
      <p:ext uri="{BB962C8B-B14F-4D97-AF65-F5344CB8AC3E}">
        <p14:creationId xmlns:p14="http://schemas.microsoft.com/office/powerpoint/2010/main" val="251511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BD9034-227A-40E0-94E7-A9EA38F82985}"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31559-2391-41A8-B6AB-1F2E8E82ED8A}" type="slidenum">
              <a:rPr lang="en-US" smtClean="0"/>
              <a:t>‹Nº›</a:t>
            </a:fld>
            <a:endParaRPr lang="en-US"/>
          </a:p>
        </p:txBody>
      </p:sp>
    </p:spTree>
    <p:extLst>
      <p:ext uri="{BB962C8B-B14F-4D97-AF65-F5344CB8AC3E}">
        <p14:creationId xmlns:p14="http://schemas.microsoft.com/office/powerpoint/2010/main" val="384800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BD9034-227A-40E0-94E7-A9EA38F82985}"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31559-2391-41A8-B6AB-1F2E8E82ED8A}" type="slidenum">
              <a:rPr lang="en-US" smtClean="0"/>
              <a:t>‹Nº›</a:t>
            </a:fld>
            <a:endParaRPr lang="en-US"/>
          </a:p>
        </p:txBody>
      </p:sp>
    </p:spTree>
    <p:extLst>
      <p:ext uri="{BB962C8B-B14F-4D97-AF65-F5344CB8AC3E}">
        <p14:creationId xmlns:p14="http://schemas.microsoft.com/office/powerpoint/2010/main" val="14736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BD9034-227A-40E0-94E7-A9EA38F82985}"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31559-2391-41A8-B6AB-1F2E8E82ED8A}"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863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BD9034-227A-40E0-94E7-A9EA38F82985}"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31559-2391-41A8-B6AB-1F2E8E82ED8A}" type="slidenum">
              <a:rPr lang="en-US" smtClean="0"/>
              <a:t>‹Nº›</a:t>
            </a:fld>
            <a:endParaRPr lang="en-US"/>
          </a:p>
        </p:txBody>
      </p:sp>
    </p:spTree>
    <p:extLst>
      <p:ext uri="{BB962C8B-B14F-4D97-AF65-F5344CB8AC3E}">
        <p14:creationId xmlns:p14="http://schemas.microsoft.com/office/powerpoint/2010/main" val="3020932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BD9034-227A-40E0-94E7-A9EA38F82985}" type="datetimeFigureOut">
              <a:rPr lang="en-US" smtClean="0"/>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031559-2391-41A8-B6AB-1F2E8E82ED8A}" type="slidenum">
              <a:rPr lang="en-US" smtClean="0"/>
              <a:t>‹Nº›</a:t>
            </a:fld>
            <a:endParaRPr lang="en-US"/>
          </a:p>
        </p:txBody>
      </p:sp>
    </p:spTree>
    <p:extLst>
      <p:ext uri="{BB962C8B-B14F-4D97-AF65-F5344CB8AC3E}">
        <p14:creationId xmlns:p14="http://schemas.microsoft.com/office/powerpoint/2010/main" val="320977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BD9034-227A-40E0-94E7-A9EA38F82985}"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31559-2391-41A8-B6AB-1F2E8E82ED8A}" type="slidenum">
              <a:rPr lang="en-US" smtClean="0"/>
              <a:t>‹Nº›</a:t>
            </a:fld>
            <a:endParaRPr lang="en-US"/>
          </a:p>
        </p:txBody>
      </p:sp>
    </p:spTree>
    <p:extLst>
      <p:ext uri="{BB962C8B-B14F-4D97-AF65-F5344CB8AC3E}">
        <p14:creationId xmlns:p14="http://schemas.microsoft.com/office/powerpoint/2010/main" val="216682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BD9034-227A-40E0-94E7-A9EA38F82985}" type="datetimeFigureOut">
              <a:rPr lang="en-US" smtClean="0"/>
              <a:t>2/14/2020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0031559-2391-41A8-B6AB-1F2E8E82ED8A}" type="slidenum">
              <a:rPr lang="en-US" smtClean="0"/>
              <a:t>‹Nº›</a:t>
            </a:fld>
            <a:endParaRPr lang="en-US"/>
          </a:p>
        </p:txBody>
      </p:sp>
    </p:spTree>
    <p:extLst>
      <p:ext uri="{BB962C8B-B14F-4D97-AF65-F5344CB8AC3E}">
        <p14:creationId xmlns:p14="http://schemas.microsoft.com/office/powerpoint/2010/main" val="254752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BD9034-227A-40E0-94E7-A9EA38F82985}" type="datetimeFigureOut">
              <a:rPr lang="en-US" smtClean="0"/>
              <a:t>2/14/2020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0031559-2391-41A8-B6AB-1F2E8E82ED8A}" type="slidenum">
              <a:rPr lang="en-US" smtClean="0"/>
              <a:t>‹Nº›</a:t>
            </a:fld>
            <a:endParaRPr lang="en-US"/>
          </a:p>
        </p:txBody>
      </p:sp>
    </p:spTree>
    <p:extLst>
      <p:ext uri="{BB962C8B-B14F-4D97-AF65-F5344CB8AC3E}">
        <p14:creationId xmlns:p14="http://schemas.microsoft.com/office/powerpoint/2010/main" val="285457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BD9034-227A-40E0-94E7-A9EA38F82985}"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31559-2391-41A8-B6AB-1F2E8E82ED8A}" type="slidenum">
              <a:rPr lang="en-US" smtClean="0"/>
              <a:t>‹Nº›</a:t>
            </a:fld>
            <a:endParaRPr lang="en-US"/>
          </a:p>
        </p:txBody>
      </p:sp>
    </p:spTree>
    <p:extLst>
      <p:ext uri="{BB962C8B-B14F-4D97-AF65-F5344CB8AC3E}">
        <p14:creationId xmlns:p14="http://schemas.microsoft.com/office/powerpoint/2010/main" val="3108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BD9034-227A-40E0-94E7-A9EA38F82985}" type="datetimeFigureOut">
              <a:rPr lang="en-US" smtClean="0"/>
              <a:t>2/14/2020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0031559-2391-41A8-B6AB-1F2E8E82ED8A}" type="slidenum">
              <a:rPr lang="en-US" smtClean="0"/>
              <a:t>‹Nº›</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2274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jpeg"/><Relationship Id="rId10" Type="http://schemas.openxmlformats.org/officeDocument/2006/relationships/image" Target="../media/image10.png"/><Relationship Id="rId4" Type="http://schemas.openxmlformats.org/officeDocument/2006/relationships/image" Target="../media/image6.jpe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7B69043-D3CE-4409-8F39-06BD0FB7BD49}"/>
              </a:ext>
            </a:extLst>
          </p:cNvPr>
          <p:cNvSpPr>
            <a:spLocks noGrp="1"/>
          </p:cNvSpPr>
          <p:nvPr>
            <p:ph type="title"/>
          </p:nvPr>
        </p:nvSpPr>
        <p:spPr>
          <a:xfrm>
            <a:off x="3809802" y="632468"/>
            <a:ext cx="4403019" cy="830997"/>
          </a:xfrm>
        </p:spPr>
        <p:txBody>
          <a:bodyPr>
            <a:normAutofit/>
          </a:bodyPr>
          <a:lstStyle/>
          <a:p>
            <a:pPr algn="ctr"/>
            <a:r>
              <a:rPr lang="en-US" sz="4400" b="1" dirty="0">
                <a:solidFill>
                  <a:srgbClr val="C00000"/>
                </a:solidFill>
              </a:rPr>
              <a:t>UCSG TELEVISIÓN</a:t>
            </a:r>
          </a:p>
        </p:txBody>
      </p:sp>
      <p:pic>
        <p:nvPicPr>
          <p:cNvPr id="5" name="Imagen 4">
            <a:extLst>
              <a:ext uri="{FF2B5EF4-FFF2-40B4-BE49-F238E27FC236}">
                <a16:creationId xmlns:a16="http://schemas.microsoft.com/office/drawing/2014/main" id="{CFD494BF-0A65-461F-B47D-E9F22DCDE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0530" y="198821"/>
            <a:ext cx="795841" cy="1120261"/>
          </a:xfrm>
          <a:prstGeom prst="rect">
            <a:avLst/>
          </a:prstGeom>
        </p:spPr>
      </p:pic>
      <p:pic>
        <p:nvPicPr>
          <p:cNvPr id="6" name="Picture 2" descr="Resultado de imagen de logo universidad catolica de santiago de guayaquil">
            <a:extLst>
              <a:ext uri="{FF2B5EF4-FFF2-40B4-BE49-F238E27FC236}">
                <a16:creationId xmlns:a16="http://schemas.microsoft.com/office/drawing/2014/main" id="{B7780A6C-5938-4CFF-8310-66DF809942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8232" y="5464291"/>
            <a:ext cx="1727433" cy="809014"/>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0FFFD887-2782-40A7-A457-F90701B0F9B2}"/>
              </a:ext>
            </a:extLst>
          </p:cNvPr>
          <p:cNvSpPr/>
          <p:nvPr/>
        </p:nvSpPr>
        <p:spPr>
          <a:xfrm>
            <a:off x="962738" y="1938950"/>
            <a:ext cx="3433092" cy="1384995"/>
          </a:xfrm>
          <a:prstGeom prst="rect">
            <a:avLst/>
          </a:prstGeom>
        </p:spPr>
        <p:txBody>
          <a:bodyPr wrap="square">
            <a:spAutoFit/>
          </a:bodyPr>
          <a:lstStyle/>
          <a:p>
            <a:r>
              <a:rPr lang="es-EC" sz="1400" dirty="0">
                <a:latin typeface="Calibri" panose="020F0502020204030204" pitchFamily="34" charset="0"/>
                <a:ea typeface="MS Mincho" panose="02020609040205080304" pitchFamily="49" charset="-128"/>
              </a:rPr>
              <a:t>La programación y trasmisión de 24 horas, 7 días a la semana de emisión</a:t>
            </a:r>
            <a:r>
              <a:rPr lang="es-ES" sz="1400" dirty="0">
                <a:latin typeface="Calibri" panose="020F0502020204030204" pitchFamily="34" charset="0"/>
                <a:ea typeface="MS Mincho" panose="02020609040205080304" pitchFamily="49" charset="-128"/>
              </a:rPr>
              <a:t> incluye una producción medible en estándares internacionales.   El 54% de la programación de UCSG TV en el 2019 es producción propia, realizada en nuestros estudios.</a:t>
            </a:r>
            <a:endParaRPr lang="en-US" sz="1400" dirty="0"/>
          </a:p>
        </p:txBody>
      </p:sp>
      <p:graphicFrame>
        <p:nvGraphicFramePr>
          <p:cNvPr id="8" name="Gráfico 7">
            <a:extLst>
              <a:ext uri="{FF2B5EF4-FFF2-40B4-BE49-F238E27FC236}">
                <a16:creationId xmlns:a16="http://schemas.microsoft.com/office/drawing/2014/main" id="{6AF16543-0941-432E-98DE-DB5808083A31}"/>
              </a:ext>
            </a:extLst>
          </p:cNvPr>
          <p:cNvGraphicFramePr/>
          <p:nvPr>
            <p:extLst>
              <p:ext uri="{D42A27DB-BD31-4B8C-83A1-F6EECF244321}">
                <p14:modId xmlns:p14="http://schemas.microsoft.com/office/powerpoint/2010/main" val="3435413534"/>
              </p:ext>
            </p:extLst>
          </p:nvPr>
        </p:nvGraphicFramePr>
        <p:xfrm>
          <a:off x="5785077" y="1938950"/>
          <a:ext cx="4878661" cy="3929848"/>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ángulo 11">
            <a:extLst>
              <a:ext uri="{FF2B5EF4-FFF2-40B4-BE49-F238E27FC236}">
                <a16:creationId xmlns:a16="http://schemas.microsoft.com/office/drawing/2014/main" id="{E3640B1A-6620-4792-BFF7-22C5739490E6}"/>
              </a:ext>
            </a:extLst>
          </p:cNvPr>
          <p:cNvSpPr/>
          <p:nvPr/>
        </p:nvSpPr>
        <p:spPr>
          <a:xfrm>
            <a:off x="962738" y="3534056"/>
            <a:ext cx="3392750" cy="1815882"/>
          </a:xfrm>
          <a:prstGeom prst="rect">
            <a:avLst/>
          </a:prstGeom>
        </p:spPr>
        <p:txBody>
          <a:bodyPr wrap="square">
            <a:spAutoFit/>
          </a:bodyPr>
          <a:lstStyle/>
          <a:p>
            <a:pPr algn="just"/>
            <a:r>
              <a:rPr lang="es-EC" sz="1400" dirty="0">
                <a:latin typeface="Calibri" panose="020F0502020204030204" pitchFamily="34" charset="0"/>
                <a:ea typeface="MS Mincho" panose="02020609040205080304" pitchFamily="49" charset="-128"/>
                <a:cs typeface="Times New Roman" panose="02020603050405020304" pitchFamily="18" charset="0"/>
              </a:rPr>
              <a:t>La programación y trasmisión de 24 horas 7 días de emisión </a:t>
            </a:r>
            <a:r>
              <a:rPr lang="es-ES" sz="1400" dirty="0">
                <a:latin typeface="Calibri" panose="020F0502020204030204" pitchFamily="34" charset="0"/>
                <a:ea typeface="MS Mincho" panose="02020609040205080304" pitchFamily="49" charset="-128"/>
                <a:cs typeface="Times New Roman" panose="02020603050405020304" pitchFamily="18" charset="0"/>
              </a:rPr>
              <a:t>incluye una producción medible en estándares internacionales.  Pese al costo y el bajo presupuesto hemos logrado </a:t>
            </a:r>
            <a:r>
              <a:rPr lang="es-ES" sz="1400" b="1" u="sng" dirty="0">
                <a:latin typeface="Calibri" panose="020F0502020204030204" pitchFamily="34" charset="0"/>
                <a:ea typeface="MS Mincho" panose="02020609040205080304" pitchFamily="49" charset="-128"/>
                <a:cs typeface="Times New Roman" panose="02020603050405020304" pitchFamily="18" charset="0"/>
              </a:rPr>
              <a:t>5.424 horas anuales de producción propia, 3.336 horas de coproducción, con</a:t>
            </a:r>
            <a:r>
              <a:rPr lang="es-ES" sz="1400" u="sng" dirty="0">
                <a:latin typeface="Calibri" panose="020F0502020204030204" pitchFamily="34" charset="0"/>
                <a:ea typeface="MS Mincho" panose="02020609040205080304" pitchFamily="49" charset="-128"/>
                <a:cs typeface="Times New Roman" panose="02020603050405020304" pitchFamily="18" charset="0"/>
              </a:rPr>
              <a:t> </a:t>
            </a:r>
            <a:r>
              <a:rPr lang="es-ES" sz="1400" b="1" u="sng" dirty="0">
                <a:latin typeface="Calibri" panose="020F0502020204030204" pitchFamily="34" charset="0"/>
                <a:ea typeface="MS Mincho" panose="02020609040205080304" pitchFamily="49" charset="-128"/>
                <a:cs typeface="Times New Roman" panose="02020603050405020304" pitchFamily="18" charset="0"/>
              </a:rPr>
              <a:t>661 coberturas </a:t>
            </a:r>
            <a:r>
              <a:rPr lang="es-ES" sz="1400" u="sng" dirty="0">
                <a:latin typeface="Calibri" panose="020F0502020204030204" pitchFamily="34" charset="0"/>
                <a:ea typeface="MS Mincho" panose="02020609040205080304" pitchFamily="49" charset="-128"/>
                <a:cs typeface="Times New Roman" panose="02020603050405020304" pitchFamily="18" charset="0"/>
              </a:rPr>
              <a:t>de eventos universitarios de nuestra institución. </a:t>
            </a:r>
            <a:endParaRPr lang="en-US" sz="1400"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735078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02EFD-16DD-48F7-987E-55B40A3C8C96}"/>
              </a:ext>
            </a:extLst>
          </p:cNvPr>
          <p:cNvSpPr txBox="1">
            <a:spLocks/>
          </p:cNvSpPr>
          <p:nvPr/>
        </p:nvSpPr>
        <p:spPr>
          <a:xfrm>
            <a:off x="1013390" y="2263192"/>
            <a:ext cx="3323718" cy="187563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sz="1600" dirty="0">
                <a:latin typeface="+mn-lt"/>
              </a:rPr>
              <a:t>Teniendo  el aval de la UCSG en los contenidos de la programación de UCSG TV, se cuenta con programas realizados por las diferentes facultades de la universidad, donde se incluyen programas que divulgan el pensamiento académico, el esquema de la formación de los futuros profesionales. </a:t>
            </a:r>
            <a:endParaRPr lang="en-US" sz="1600" dirty="0">
              <a:latin typeface="+mn-lt"/>
            </a:endParaRPr>
          </a:p>
        </p:txBody>
      </p:sp>
      <p:pic>
        <p:nvPicPr>
          <p:cNvPr id="3" name="Imagen 2">
            <a:extLst>
              <a:ext uri="{FF2B5EF4-FFF2-40B4-BE49-F238E27FC236}">
                <a16:creationId xmlns:a16="http://schemas.microsoft.com/office/drawing/2014/main" id="{E271DD2A-72C2-41BD-A3B9-AB8B152B5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0581" y="257544"/>
            <a:ext cx="795841" cy="1120261"/>
          </a:xfrm>
          <a:prstGeom prst="rect">
            <a:avLst/>
          </a:prstGeom>
        </p:spPr>
      </p:pic>
      <p:pic>
        <p:nvPicPr>
          <p:cNvPr id="4" name="Picture 2" descr="Resultado de imagen de logo universidad catolica de santiago de guayaquil">
            <a:extLst>
              <a:ext uri="{FF2B5EF4-FFF2-40B4-BE49-F238E27FC236}">
                <a16:creationId xmlns:a16="http://schemas.microsoft.com/office/drawing/2014/main" id="{8A3B3A8F-426B-4B1D-BAC4-2D6656DDE7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8283" y="5523014"/>
            <a:ext cx="1727433" cy="809014"/>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779F12C2-DE7E-4769-B3B3-1DD6F6089C93}"/>
              </a:ext>
            </a:extLst>
          </p:cNvPr>
          <p:cNvSpPr/>
          <p:nvPr/>
        </p:nvSpPr>
        <p:spPr>
          <a:xfrm>
            <a:off x="1005745" y="1004729"/>
            <a:ext cx="3522232" cy="830997"/>
          </a:xfrm>
          <a:prstGeom prst="rect">
            <a:avLst/>
          </a:prstGeom>
        </p:spPr>
        <p:txBody>
          <a:bodyPr wrap="square">
            <a:spAutoFit/>
          </a:bodyPr>
          <a:lstStyle/>
          <a:p>
            <a:r>
              <a:rPr lang="es-ES_tradnl" sz="1600" dirty="0">
                <a:latin typeface="Calibri" panose="020F0502020204030204" pitchFamily="34" charset="0"/>
                <a:ea typeface="MS Mincho" panose="02020609040205080304" pitchFamily="49" charset="-128"/>
              </a:rPr>
              <a:t>UCSG Televisión ha dedicado más del </a:t>
            </a:r>
            <a:r>
              <a:rPr lang="es-ES_tradnl" sz="1600" dirty="0">
                <a:solidFill>
                  <a:srgbClr val="000000"/>
                </a:solidFill>
                <a:latin typeface="Calibri" panose="020F0502020204030204" pitchFamily="34" charset="0"/>
                <a:ea typeface="MS Mincho" panose="02020609040205080304" pitchFamily="49" charset="-128"/>
              </a:rPr>
              <a:t>53% de la parrilla</a:t>
            </a:r>
            <a:r>
              <a:rPr lang="es-ES_tradnl" sz="1600" dirty="0">
                <a:latin typeface="Calibri" panose="020F0502020204030204" pitchFamily="34" charset="0"/>
                <a:ea typeface="MS Mincho" panose="02020609040205080304" pitchFamily="49" charset="-128"/>
              </a:rPr>
              <a:t>, a difundir contenidos Formativos, Educativos y Culturales. </a:t>
            </a:r>
            <a:endParaRPr lang="en-US" sz="1600" dirty="0"/>
          </a:p>
        </p:txBody>
      </p:sp>
      <p:graphicFrame>
        <p:nvGraphicFramePr>
          <p:cNvPr id="6" name="Gráfico 5">
            <a:extLst>
              <a:ext uri="{FF2B5EF4-FFF2-40B4-BE49-F238E27FC236}">
                <a16:creationId xmlns:a16="http://schemas.microsoft.com/office/drawing/2014/main" id="{C7132525-4B86-4F7F-B0E9-E76FFB9861D4}"/>
              </a:ext>
            </a:extLst>
          </p:cNvPr>
          <p:cNvGraphicFramePr/>
          <p:nvPr>
            <p:extLst>
              <p:ext uri="{D42A27DB-BD31-4B8C-83A1-F6EECF244321}">
                <p14:modId xmlns:p14="http://schemas.microsoft.com/office/powerpoint/2010/main" val="3869340262"/>
              </p:ext>
            </p:extLst>
          </p:nvPr>
        </p:nvGraphicFramePr>
        <p:xfrm>
          <a:off x="5625633" y="998351"/>
          <a:ext cx="4076783" cy="3012623"/>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ángulo 6">
            <a:extLst>
              <a:ext uri="{FF2B5EF4-FFF2-40B4-BE49-F238E27FC236}">
                <a16:creationId xmlns:a16="http://schemas.microsoft.com/office/drawing/2014/main" id="{23A9BE5E-C0C1-442D-9D3C-D322F022001D}"/>
              </a:ext>
            </a:extLst>
          </p:cNvPr>
          <p:cNvSpPr/>
          <p:nvPr/>
        </p:nvSpPr>
        <p:spPr>
          <a:xfrm>
            <a:off x="1057264" y="4556527"/>
            <a:ext cx="9703266" cy="830997"/>
          </a:xfrm>
          <a:prstGeom prst="rect">
            <a:avLst/>
          </a:prstGeom>
        </p:spPr>
        <p:txBody>
          <a:bodyPr wrap="square">
            <a:spAutoFit/>
          </a:bodyPr>
          <a:lstStyle/>
          <a:p>
            <a:pPr algn="just"/>
            <a:r>
              <a:rPr lang="es-ES" sz="1600" b="1" dirty="0">
                <a:latin typeface="Calibri" panose="020F0502020204030204" pitchFamily="34" charset="0"/>
                <a:ea typeface="MS Mincho" panose="02020609040205080304" pitchFamily="49" charset="-128"/>
                <a:cs typeface="Times New Roman" panose="02020603050405020304" pitchFamily="18" charset="0"/>
              </a:rPr>
              <a:t>UCSG TELEVISIÓN</a:t>
            </a:r>
            <a:r>
              <a:rPr lang="es-ES" sz="1600" dirty="0">
                <a:latin typeface="Calibri" panose="020F0502020204030204" pitchFamily="34" charset="0"/>
                <a:ea typeface="MS Mincho" panose="02020609040205080304" pitchFamily="49" charset="-128"/>
                <a:cs typeface="Times New Roman" panose="02020603050405020304" pitchFamily="18" charset="0"/>
              </a:rPr>
              <a:t> difunde la imagen institucional de la Universidad Católica a través de Coberturas Especiales de Eventos y actividades organizadas por Facultades, Institutos, Dependencias, así como actos, Sesiones Solemnes, </a:t>
            </a:r>
            <a:r>
              <a:rPr lang="es-ES" sz="1600" dirty="0" err="1">
                <a:latin typeface="Calibri" panose="020F0502020204030204" pitchFamily="34" charset="0"/>
                <a:ea typeface="MS Mincho" panose="02020609040205080304" pitchFamily="49" charset="-128"/>
                <a:cs typeface="Times New Roman" panose="02020603050405020304" pitchFamily="18" charset="0"/>
              </a:rPr>
              <a:t>etc</a:t>
            </a:r>
            <a:r>
              <a:rPr lang="es-ES" sz="1600" dirty="0">
                <a:latin typeface="Calibri" panose="020F0502020204030204" pitchFamily="34" charset="0"/>
                <a:ea typeface="MS Mincho" panose="02020609040205080304" pitchFamily="49" charset="-128"/>
                <a:cs typeface="Times New Roman" panose="02020603050405020304" pitchFamily="18" charset="0"/>
              </a:rPr>
              <a:t>… muchos de los cuales fueron también transmitidos a nivel nacional por nuestra señal. </a:t>
            </a:r>
            <a:endParaRPr lang="en-US" sz="1600"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571713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34E5D994-51C4-49FB-ADE6-8966963860D8}"/>
              </a:ext>
            </a:extLst>
          </p:cNvPr>
          <p:cNvGraphicFramePr>
            <a:graphicFrameLocks noGrp="1"/>
          </p:cNvGraphicFramePr>
          <p:nvPr>
            <p:extLst>
              <p:ext uri="{D42A27DB-BD31-4B8C-83A1-F6EECF244321}">
                <p14:modId xmlns:p14="http://schemas.microsoft.com/office/powerpoint/2010/main" val="2260736135"/>
              </p:ext>
            </p:extLst>
          </p:nvPr>
        </p:nvGraphicFramePr>
        <p:xfrm>
          <a:off x="671627" y="682876"/>
          <a:ext cx="4118488" cy="2148840"/>
        </p:xfrm>
        <a:graphic>
          <a:graphicData uri="http://schemas.openxmlformats.org/drawingml/2006/table">
            <a:tbl>
              <a:tblPr firstRow="1" firstCol="1" bandRow="1">
                <a:tableStyleId>{5C22544A-7EE6-4342-B048-85BDC9FD1C3A}</a:tableStyleId>
              </a:tblPr>
              <a:tblGrid>
                <a:gridCol w="170652">
                  <a:extLst>
                    <a:ext uri="{9D8B030D-6E8A-4147-A177-3AD203B41FA5}">
                      <a16:colId xmlns:a16="http://schemas.microsoft.com/office/drawing/2014/main" val="4008039941"/>
                    </a:ext>
                  </a:extLst>
                </a:gridCol>
                <a:gridCol w="1648259">
                  <a:extLst>
                    <a:ext uri="{9D8B030D-6E8A-4147-A177-3AD203B41FA5}">
                      <a16:colId xmlns:a16="http://schemas.microsoft.com/office/drawing/2014/main" val="2546658880"/>
                    </a:ext>
                  </a:extLst>
                </a:gridCol>
                <a:gridCol w="624312">
                  <a:extLst>
                    <a:ext uri="{9D8B030D-6E8A-4147-A177-3AD203B41FA5}">
                      <a16:colId xmlns:a16="http://schemas.microsoft.com/office/drawing/2014/main" val="3797703055"/>
                    </a:ext>
                  </a:extLst>
                </a:gridCol>
                <a:gridCol w="1675265">
                  <a:extLst>
                    <a:ext uri="{9D8B030D-6E8A-4147-A177-3AD203B41FA5}">
                      <a16:colId xmlns:a16="http://schemas.microsoft.com/office/drawing/2014/main" val="4055158871"/>
                    </a:ext>
                  </a:extLst>
                </a:gridCol>
              </a:tblGrid>
              <a:tr h="276274">
                <a:tc>
                  <a:txBody>
                    <a:bodyPr/>
                    <a:lstStyle/>
                    <a:p>
                      <a:pPr marL="0" marR="0" algn="ctr">
                        <a:spcBef>
                          <a:spcPts val="0"/>
                        </a:spcBef>
                        <a:spcAft>
                          <a:spcPts val="0"/>
                        </a:spcAft>
                      </a:pPr>
                      <a:r>
                        <a:rPr lang="es-EC" sz="1200">
                          <a:effectLst/>
                        </a:rPr>
                        <a:t> </a:t>
                      </a:r>
                      <a:r>
                        <a:rPr lang="es-EC" sz="1000">
                          <a:effectLst/>
                        </a:rPr>
                        <a:t>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lgn="ctr">
                        <a:spcBef>
                          <a:spcPts val="0"/>
                        </a:spcBef>
                        <a:spcAft>
                          <a:spcPts val="0"/>
                        </a:spcAft>
                      </a:pPr>
                      <a:r>
                        <a:rPr lang="es-EC" sz="1000" dirty="0">
                          <a:effectLst/>
                        </a:rPr>
                        <a:t>NOMBRES PROGRAMAS CANAL EN VIVO</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lgn="ctr">
                        <a:spcBef>
                          <a:spcPts val="0"/>
                        </a:spcBef>
                        <a:spcAft>
                          <a:spcPts val="0"/>
                        </a:spcAft>
                      </a:pPr>
                      <a:r>
                        <a:rPr lang="es-EC" sz="1000">
                          <a:effectLst/>
                        </a:rPr>
                        <a:t>TOTAL EMITIDOS</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lgn="ctr">
                        <a:spcBef>
                          <a:spcPts val="0"/>
                        </a:spcBef>
                        <a:spcAft>
                          <a:spcPts val="0"/>
                        </a:spcAft>
                      </a:pPr>
                      <a:r>
                        <a:rPr lang="es-EC" sz="1000" dirty="0">
                          <a:effectLst/>
                        </a:rPr>
                        <a:t>DURACIÓN</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247433002"/>
                  </a:ext>
                </a:extLst>
              </a:tr>
              <a:tr h="151950">
                <a:tc>
                  <a:txBody>
                    <a:bodyPr/>
                    <a:lstStyle/>
                    <a:p>
                      <a:pPr marL="0" marR="0" algn="ctr">
                        <a:spcBef>
                          <a:spcPts val="0"/>
                        </a:spcBef>
                        <a:spcAft>
                          <a:spcPts val="0"/>
                        </a:spcAft>
                      </a:pPr>
                      <a:r>
                        <a:rPr lang="es-EC" sz="1100">
                          <a:effectLst/>
                        </a:rPr>
                        <a:t>1</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spcBef>
                          <a:spcPts val="0"/>
                        </a:spcBef>
                        <a:spcAft>
                          <a:spcPts val="0"/>
                        </a:spcAft>
                      </a:pPr>
                      <a:r>
                        <a:rPr lang="es-EC" sz="1100" dirty="0">
                          <a:effectLst/>
                        </a:rPr>
                        <a:t>VIVA MEJOR</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lgn="ctr">
                        <a:spcBef>
                          <a:spcPts val="0"/>
                        </a:spcBef>
                        <a:spcAft>
                          <a:spcPts val="0"/>
                        </a:spcAft>
                      </a:pPr>
                      <a:r>
                        <a:rPr lang="es-EC" sz="1100">
                          <a:effectLst/>
                        </a:rPr>
                        <a:t>255</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lgn="ctr">
                        <a:spcBef>
                          <a:spcPts val="0"/>
                        </a:spcBef>
                        <a:spcAft>
                          <a:spcPts val="0"/>
                        </a:spcAft>
                      </a:pPr>
                      <a:r>
                        <a:rPr lang="es-EC" sz="1100">
                          <a:effectLst/>
                        </a:rPr>
                        <a:t>60 MINUTOS</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542203590"/>
                  </a:ext>
                </a:extLst>
              </a:tr>
              <a:tr h="151950">
                <a:tc>
                  <a:txBody>
                    <a:bodyPr/>
                    <a:lstStyle/>
                    <a:p>
                      <a:pPr marL="0" marR="0" algn="ctr">
                        <a:spcBef>
                          <a:spcPts val="0"/>
                        </a:spcBef>
                        <a:spcAft>
                          <a:spcPts val="0"/>
                        </a:spcAft>
                      </a:pPr>
                      <a:r>
                        <a:rPr lang="es-EC" sz="1100">
                          <a:effectLst/>
                        </a:rPr>
                        <a:t>2</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spcBef>
                          <a:spcPts val="0"/>
                        </a:spcBef>
                        <a:spcAft>
                          <a:spcPts val="0"/>
                        </a:spcAft>
                      </a:pPr>
                      <a:r>
                        <a:rPr lang="es-EC" sz="1100" dirty="0">
                          <a:effectLst/>
                        </a:rPr>
                        <a:t>DESDE LA U</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lgn="ctr">
                        <a:spcBef>
                          <a:spcPts val="0"/>
                        </a:spcBef>
                        <a:spcAft>
                          <a:spcPts val="0"/>
                        </a:spcAft>
                      </a:pPr>
                      <a:r>
                        <a:rPr lang="es-EC" sz="1100">
                          <a:effectLst/>
                        </a:rPr>
                        <a:t>234</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lgn="ctr">
                        <a:spcBef>
                          <a:spcPts val="0"/>
                        </a:spcBef>
                        <a:spcAft>
                          <a:spcPts val="0"/>
                        </a:spcAft>
                      </a:pPr>
                      <a:r>
                        <a:rPr lang="es-EC" sz="1100">
                          <a:effectLst/>
                        </a:rPr>
                        <a:t>60 MINUTOS</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3343378711"/>
                  </a:ext>
                </a:extLst>
              </a:tr>
              <a:tr h="151950">
                <a:tc>
                  <a:txBody>
                    <a:bodyPr/>
                    <a:lstStyle/>
                    <a:p>
                      <a:pPr marL="0" marR="0" algn="ctr">
                        <a:spcBef>
                          <a:spcPts val="0"/>
                        </a:spcBef>
                        <a:spcAft>
                          <a:spcPts val="0"/>
                        </a:spcAft>
                      </a:pPr>
                      <a:r>
                        <a:rPr lang="es-EC" sz="1100">
                          <a:effectLst/>
                        </a:rPr>
                        <a:t>3</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spcBef>
                          <a:spcPts val="0"/>
                        </a:spcBef>
                        <a:spcAft>
                          <a:spcPts val="0"/>
                        </a:spcAft>
                      </a:pPr>
                      <a:r>
                        <a:rPr lang="es-EC" sz="1100">
                          <a:effectLst/>
                        </a:rPr>
                        <a:t>MIRADA</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lgn="ctr">
                        <a:spcBef>
                          <a:spcPts val="0"/>
                        </a:spcBef>
                        <a:spcAft>
                          <a:spcPts val="0"/>
                        </a:spcAft>
                      </a:pPr>
                      <a:r>
                        <a:rPr lang="es-EC" sz="1100">
                          <a:effectLst/>
                        </a:rPr>
                        <a:t>154</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lgn="ctr">
                        <a:spcBef>
                          <a:spcPts val="0"/>
                        </a:spcBef>
                        <a:spcAft>
                          <a:spcPts val="0"/>
                        </a:spcAft>
                      </a:pPr>
                      <a:r>
                        <a:rPr lang="es-EC" sz="1100">
                          <a:effectLst/>
                        </a:rPr>
                        <a:t>60 MINUTOS</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692111048"/>
                  </a:ext>
                </a:extLst>
              </a:tr>
              <a:tr h="151950">
                <a:tc>
                  <a:txBody>
                    <a:bodyPr/>
                    <a:lstStyle/>
                    <a:p>
                      <a:pPr marL="0" marR="0" algn="ctr">
                        <a:spcBef>
                          <a:spcPts val="0"/>
                        </a:spcBef>
                        <a:spcAft>
                          <a:spcPts val="0"/>
                        </a:spcAft>
                      </a:pPr>
                      <a:r>
                        <a:rPr lang="es-EC" sz="1100">
                          <a:effectLst/>
                        </a:rPr>
                        <a:t>4</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spcBef>
                          <a:spcPts val="0"/>
                        </a:spcBef>
                        <a:spcAft>
                          <a:spcPts val="0"/>
                        </a:spcAft>
                      </a:pPr>
                      <a:r>
                        <a:rPr lang="es-EC" sz="1100">
                          <a:effectLst/>
                        </a:rPr>
                        <a:t>FRECUENCIA DEPORTIVA</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lgn="ctr">
                        <a:spcBef>
                          <a:spcPts val="0"/>
                        </a:spcBef>
                        <a:spcAft>
                          <a:spcPts val="0"/>
                        </a:spcAft>
                      </a:pPr>
                      <a:r>
                        <a:rPr lang="es-EC" sz="1100" dirty="0">
                          <a:effectLst/>
                        </a:rPr>
                        <a:t>329</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lgn="ctr">
                        <a:spcBef>
                          <a:spcPts val="0"/>
                        </a:spcBef>
                        <a:spcAft>
                          <a:spcPts val="0"/>
                        </a:spcAft>
                      </a:pPr>
                      <a:r>
                        <a:rPr lang="es-EC" sz="1100">
                          <a:effectLst/>
                        </a:rPr>
                        <a:t>60 MINUTOS</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1000497552"/>
                  </a:ext>
                </a:extLst>
              </a:tr>
              <a:tr h="151950">
                <a:tc>
                  <a:txBody>
                    <a:bodyPr/>
                    <a:lstStyle/>
                    <a:p>
                      <a:pPr marL="0" marR="0" algn="ctr">
                        <a:spcBef>
                          <a:spcPts val="0"/>
                        </a:spcBef>
                        <a:spcAft>
                          <a:spcPts val="0"/>
                        </a:spcAft>
                      </a:pPr>
                      <a:r>
                        <a:rPr lang="es-EC" sz="1100">
                          <a:effectLst/>
                        </a:rPr>
                        <a:t>5</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spcBef>
                          <a:spcPts val="0"/>
                        </a:spcBef>
                        <a:spcAft>
                          <a:spcPts val="0"/>
                        </a:spcAft>
                      </a:pPr>
                      <a:r>
                        <a:rPr lang="es-EC" sz="1100">
                          <a:effectLst/>
                        </a:rPr>
                        <a:t>FUTBOL DESDE ADENTRO</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lgn="ctr">
                        <a:spcBef>
                          <a:spcPts val="0"/>
                        </a:spcBef>
                        <a:spcAft>
                          <a:spcPts val="0"/>
                        </a:spcAft>
                      </a:pPr>
                      <a:r>
                        <a:rPr lang="es-EC" sz="1100">
                          <a:effectLst/>
                        </a:rPr>
                        <a:t>37</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lgn="ctr">
                        <a:spcBef>
                          <a:spcPts val="0"/>
                        </a:spcBef>
                        <a:spcAft>
                          <a:spcPts val="0"/>
                        </a:spcAft>
                      </a:pPr>
                      <a:r>
                        <a:rPr lang="es-EC" sz="1100">
                          <a:effectLst/>
                        </a:rPr>
                        <a:t>60 MINUTOS</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1159840148"/>
                  </a:ext>
                </a:extLst>
              </a:tr>
              <a:tr h="151950">
                <a:tc>
                  <a:txBody>
                    <a:bodyPr/>
                    <a:lstStyle/>
                    <a:p>
                      <a:pPr marL="0" marR="0" algn="ctr">
                        <a:spcBef>
                          <a:spcPts val="0"/>
                        </a:spcBef>
                        <a:spcAft>
                          <a:spcPts val="0"/>
                        </a:spcAft>
                      </a:pPr>
                      <a:r>
                        <a:rPr lang="es-EC" sz="1100">
                          <a:effectLst/>
                        </a:rPr>
                        <a:t>6</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spcBef>
                          <a:spcPts val="0"/>
                        </a:spcBef>
                        <a:spcAft>
                          <a:spcPts val="0"/>
                        </a:spcAft>
                      </a:pPr>
                      <a:r>
                        <a:rPr lang="es-EC" sz="1100">
                          <a:effectLst/>
                        </a:rPr>
                        <a:t>SUPER LIGA AMATEUR</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lgn="ctr">
                        <a:spcBef>
                          <a:spcPts val="0"/>
                        </a:spcBef>
                        <a:spcAft>
                          <a:spcPts val="0"/>
                        </a:spcAft>
                      </a:pPr>
                      <a:r>
                        <a:rPr lang="es-EC" sz="1100" dirty="0">
                          <a:effectLst/>
                        </a:rPr>
                        <a:t>37</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lgn="ctr">
                        <a:spcBef>
                          <a:spcPts val="0"/>
                        </a:spcBef>
                        <a:spcAft>
                          <a:spcPts val="0"/>
                        </a:spcAft>
                      </a:pPr>
                      <a:r>
                        <a:rPr lang="es-EC" sz="1100" dirty="0">
                          <a:effectLst/>
                        </a:rPr>
                        <a:t>60 MINUTOS</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3892131998"/>
                  </a:ext>
                </a:extLst>
              </a:tr>
              <a:tr h="303901">
                <a:tc>
                  <a:txBody>
                    <a:bodyPr/>
                    <a:lstStyle/>
                    <a:p>
                      <a:pPr marL="0" marR="0" algn="ctr">
                        <a:spcBef>
                          <a:spcPts val="0"/>
                        </a:spcBef>
                        <a:spcAft>
                          <a:spcPts val="0"/>
                        </a:spcAft>
                      </a:pPr>
                      <a:r>
                        <a:rPr lang="es-EC" sz="1100">
                          <a:effectLst/>
                        </a:rPr>
                        <a:t>7</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spcBef>
                          <a:spcPts val="0"/>
                        </a:spcBef>
                        <a:spcAft>
                          <a:spcPts val="0"/>
                        </a:spcAft>
                      </a:pPr>
                      <a:r>
                        <a:rPr lang="es-EC" sz="1100">
                          <a:effectLst/>
                        </a:rPr>
                        <a:t>PARTIDOS - SUPER LIGA AMATEUR</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lgn="ctr">
                        <a:spcBef>
                          <a:spcPts val="0"/>
                        </a:spcBef>
                        <a:spcAft>
                          <a:spcPts val="0"/>
                        </a:spcAft>
                      </a:pPr>
                      <a:r>
                        <a:rPr lang="es-EC" sz="1100">
                          <a:effectLst/>
                        </a:rPr>
                        <a:t>127</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lgn="ctr">
                        <a:spcBef>
                          <a:spcPts val="0"/>
                        </a:spcBef>
                        <a:spcAft>
                          <a:spcPts val="0"/>
                        </a:spcAft>
                      </a:pPr>
                      <a:r>
                        <a:rPr lang="es-EC" sz="1100">
                          <a:effectLst/>
                        </a:rPr>
                        <a:t>120 MINUTOS</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200537960"/>
                  </a:ext>
                </a:extLst>
              </a:tr>
              <a:tr h="151950">
                <a:tc>
                  <a:txBody>
                    <a:bodyPr/>
                    <a:lstStyle/>
                    <a:p>
                      <a:pPr marL="0" marR="0" algn="ctr">
                        <a:spcBef>
                          <a:spcPts val="0"/>
                        </a:spcBef>
                        <a:spcAft>
                          <a:spcPts val="0"/>
                        </a:spcAft>
                      </a:pPr>
                      <a:r>
                        <a:rPr lang="es-EC" sz="1100">
                          <a:effectLst/>
                        </a:rPr>
                        <a:t>8</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spcBef>
                          <a:spcPts val="0"/>
                        </a:spcBef>
                        <a:spcAft>
                          <a:spcPts val="0"/>
                        </a:spcAft>
                      </a:pPr>
                      <a:r>
                        <a:rPr lang="es-EC" sz="1100">
                          <a:effectLst/>
                        </a:rPr>
                        <a:t>INTERCOLEGIAL DE FÚTBOL</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lgn="ctr">
                        <a:spcBef>
                          <a:spcPts val="0"/>
                        </a:spcBef>
                        <a:spcAft>
                          <a:spcPts val="0"/>
                        </a:spcAft>
                      </a:pPr>
                      <a:r>
                        <a:rPr lang="es-EC" sz="1100">
                          <a:effectLst/>
                        </a:rPr>
                        <a:t>14</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lgn="ctr">
                        <a:spcBef>
                          <a:spcPts val="0"/>
                        </a:spcBef>
                        <a:spcAft>
                          <a:spcPts val="0"/>
                        </a:spcAft>
                      </a:pPr>
                      <a:r>
                        <a:rPr lang="es-EC" sz="1100">
                          <a:effectLst/>
                        </a:rPr>
                        <a:t>60 MINUTOS</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1270887212"/>
                  </a:ext>
                </a:extLst>
              </a:tr>
              <a:tr h="151950">
                <a:tc>
                  <a:txBody>
                    <a:bodyPr/>
                    <a:lstStyle/>
                    <a:p>
                      <a:pPr marL="0" marR="0" algn="ctr">
                        <a:spcBef>
                          <a:spcPts val="0"/>
                        </a:spcBef>
                        <a:spcAft>
                          <a:spcPts val="0"/>
                        </a:spcAft>
                      </a:pPr>
                      <a:r>
                        <a:rPr lang="es-EC" sz="1100">
                          <a:effectLst/>
                        </a:rPr>
                        <a:t>9</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spcBef>
                          <a:spcPts val="0"/>
                        </a:spcBef>
                        <a:spcAft>
                          <a:spcPts val="0"/>
                        </a:spcAft>
                      </a:pPr>
                      <a:r>
                        <a:rPr lang="es-EC" sz="1100" dirty="0">
                          <a:effectLst/>
                        </a:rPr>
                        <a:t>AGENDA UNIVERSITARIA</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lgn="ctr">
                        <a:spcBef>
                          <a:spcPts val="0"/>
                        </a:spcBef>
                        <a:spcAft>
                          <a:spcPts val="0"/>
                        </a:spcAft>
                      </a:pPr>
                      <a:r>
                        <a:rPr lang="es-EC" sz="1100">
                          <a:effectLst/>
                        </a:rPr>
                        <a:t>141</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0" marR="0" algn="ctr">
                        <a:spcBef>
                          <a:spcPts val="0"/>
                        </a:spcBef>
                        <a:spcAft>
                          <a:spcPts val="0"/>
                        </a:spcAft>
                      </a:pPr>
                      <a:r>
                        <a:rPr lang="es-EC" sz="1100" dirty="0">
                          <a:effectLst/>
                        </a:rPr>
                        <a:t>30 MINUTOS</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3144136847"/>
                  </a:ext>
                </a:extLst>
              </a:tr>
            </a:tbl>
          </a:graphicData>
        </a:graphic>
      </p:graphicFrame>
      <p:sp>
        <p:nvSpPr>
          <p:cNvPr id="3" name="Rectangle 1">
            <a:extLst>
              <a:ext uri="{FF2B5EF4-FFF2-40B4-BE49-F238E27FC236}">
                <a16:creationId xmlns:a16="http://schemas.microsoft.com/office/drawing/2014/main" id="{6B229B5F-0F40-46BD-A220-B5A8367F2DE5}"/>
              </a:ext>
            </a:extLst>
          </p:cNvPr>
          <p:cNvSpPr>
            <a:spLocks noChangeArrowheads="1"/>
          </p:cNvSpPr>
          <p:nvPr/>
        </p:nvSpPr>
        <p:spPr bwMode="auto">
          <a:xfrm>
            <a:off x="572443" y="334863"/>
            <a:ext cx="173601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n-US" sz="1200" b="1" i="0" u="none" strike="noStrike" cap="none" normalizeH="0" baseline="0" dirty="0">
                <a:ln>
                  <a:noFill/>
                </a:ln>
                <a:solidFill>
                  <a:schemeClr val="tx1"/>
                </a:solidFill>
                <a:effectLst/>
                <a:latin typeface="Calibri" panose="020F0502020204030204" pitchFamily="34" charset="0"/>
                <a:ea typeface="MS Mincho" panose="02020609040205080304" pitchFamily="49" charset="-128"/>
                <a:cs typeface="Calibri" panose="020F0502020204030204" pitchFamily="34" charset="0"/>
              </a:rPr>
              <a:t>PROGRAMAS EN VIVO</a:t>
            </a:r>
            <a:r>
              <a:rPr kumimoji="0" lang="es-EC" altLang="en-US" sz="12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ángulo 3">
            <a:extLst>
              <a:ext uri="{FF2B5EF4-FFF2-40B4-BE49-F238E27FC236}">
                <a16:creationId xmlns:a16="http://schemas.microsoft.com/office/drawing/2014/main" id="{E19D8EFE-4E0E-4A00-AF17-212AB26C3863}"/>
              </a:ext>
            </a:extLst>
          </p:cNvPr>
          <p:cNvSpPr/>
          <p:nvPr/>
        </p:nvSpPr>
        <p:spPr>
          <a:xfrm>
            <a:off x="6096000" y="2283618"/>
            <a:ext cx="3044765" cy="307777"/>
          </a:xfrm>
          <a:prstGeom prst="rect">
            <a:avLst/>
          </a:prstGeom>
        </p:spPr>
        <p:txBody>
          <a:bodyPr wrap="square">
            <a:spAutoFit/>
          </a:bodyPr>
          <a:lstStyle/>
          <a:p>
            <a:r>
              <a:rPr lang="es-EC" sz="1400" b="1" dirty="0">
                <a:latin typeface="Calibri" panose="020F0502020204030204" pitchFamily="34" charset="0"/>
                <a:ea typeface="MS Mincho" panose="02020609040205080304" pitchFamily="49" charset="-128"/>
              </a:rPr>
              <a:t>PROGRAMAS UCSG TV PREGRABADOS</a:t>
            </a:r>
            <a:endParaRPr lang="en-US" sz="1400" dirty="0"/>
          </a:p>
        </p:txBody>
      </p:sp>
      <p:graphicFrame>
        <p:nvGraphicFramePr>
          <p:cNvPr id="5" name="Tabla 4">
            <a:extLst>
              <a:ext uri="{FF2B5EF4-FFF2-40B4-BE49-F238E27FC236}">
                <a16:creationId xmlns:a16="http://schemas.microsoft.com/office/drawing/2014/main" id="{9818DF01-2CF3-4A4F-8DF8-9BDD0BD6CFC8}"/>
              </a:ext>
            </a:extLst>
          </p:cNvPr>
          <p:cNvGraphicFramePr>
            <a:graphicFrameLocks noGrp="1"/>
          </p:cNvGraphicFramePr>
          <p:nvPr>
            <p:extLst>
              <p:ext uri="{D42A27DB-BD31-4B8C-83A1-F6EECF244321}">
                <p14:modId xmlns:p14="http://schemas.microsoft.com/office/powerpoint/2010/main" val="3207460258"/>
              </p:ext>
            </p:extLst>
          </p:nvPr>
        </p:nvGraphicFramePr>
        <p:xfrm>
          <a:off x="5218912" y="2676088"/>
          <a:ext cx="5176007" cy="3087145"/>
        </p:xfrm>
        <a:graphic>
          <a:graphicData uri="http://schemas.openxmlformats.org/drawingml/2006/table">
            <a:tbl>
              <a:tblPr firstRow="1" firstCol="1" bandRow="1">
                <a:tableStyleId>{5C22544A-7EE6-4342-B048-85BDC9FD1C3A}</a:tableStyleId>
              </a:tblPr>
              <a:tblGrid>
                <a:gridCol w="3272929">
                  <a:extLst>
                    <a:ext uri="{9D8B030D-6E8A-4147-A177-3AD203B41FA5}">
                      <a16:colId xmlns:a16="http://schemas.microsoft.com/office/drawing/2014/main" val="1250271352"/>
                    </a:ext>
                  </a:extLst>
                </a:gridCol>
                <a:gridCol w="736101">
                  <a:extLst>
                    <a:ext uri="{9D8B030D-6E8A-4147-A177-3AD203B41FA5}">
                      <a16:colId xmlns:a16="http://schemas.microsoft.com/office/drawing/2014/main" val="950389594"/>
                    </a:ext>
                  </a:extLst>
                </a:gridCol>
                <a:gridCol w="1166977">
                  <a:extLst>
                    <a:ext uri="{9D8B030D-6E8A-4147-A177-3AD203B41FA5}">
                      <a16:colId xmlns:a16="http://schemas.microsoft.com/office/drawing/2014/main" val="1052456026"/>
                    </a:ext>
                  </a:extLst>
                </a:gridCol>
              </a:tblGrid>
              <a:tr h="283469">
                <a:tc>
                  <a:txBody>
                    <a:bodyPr/>
                    <a:lstStyle/>
                    <a:p>
                      <a:pPr marL="0" marR="0" algn="ctr">
                        <a:spcBef>
                          <a:spcPts val="0"/>
                        </a:spcBef>
                        <a:spcAft>
                          <a:spcPts val="0"/>
                        </a:spcAft>
                      </a:pPr>
                      <a:r>
                        <a:rPr lang="es-ES_tradnl" sz="900" dirty="0">
                          <a:effectLst/>
                        </a:rPr>
                        <a:t>NOMBRES PROGRAMAS CANAL - PREGRABADOS</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ctr"/>
                </a:tc>
                <a:tc>
                  <a:txBody>
                    <a:bodyPr/>
                    <a:lstStyle/>
                    <a:p>
                      <a:pPr marL="0" marR="0" algn="ctr">
                        <a:spcBef>
                          <a:spcPts val="0"/>
                        </a:spcBef>
                        <a:spcAft>
                          <a:spcPts val="0"/>
                        </a:spcAft>
                      </a:pPr>
                      <a:r>
                        <a:rPr lang="es-ES_tradnl" sz="900">
                          <a:effectLst/>
                        </a:rPr>
                        <a:t>TOTAL EMITIDOS</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ctr"/>
                </a:tc>
                <a:tc>
                  <a:txBody>
                    <a:bodyPr/>
                    <a:lstStyle/>
                    <a:p>
                      <a:pPr marL="0" marR="0" algn="ctr">
                        <a:spcBef>
                          <a:spcPts val="0"/>
                        </a:spcBef>
                        <a:spcAft>
                          <a:spcPts val="0"/>
                        </a:spcAft>
                      </a:pPr>
                      <a:r>
                        <a:rPr lang="es-ES_tradnl" sz="900">
                          <a:effectLst/>
                        </a:rPr>
                        <a:t>DURACIÓN</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ctr"/>
                </a:tc>
                <a:extLst>
                  <a:ext uri="{0D108BD9-81ED-4DB2-BD59-A6C34878D82A}">
                    <a16:rowId xmlns:a16="http://schemas.microsoft.com/office/drawing/2014/main" val="1253218068"/>
                  </a:ext>
                </a:extLst>
              </a:tr>
              <a:tr h="218711">
                <a:tc>
                  <a:txBody>
                    <a:bodyPr/>
                    <a:lstStyle/>
                    <a:p>
                      <a:pPr marL="0" marR="0">
                        <a:spcBef>
                          <a:spcPts val="0"/>
                        </a:spcBef>
                        <a:spcAft>
                          <a:spcPts val="0"/>
                        </a:spcAft>
                      </a:pPr>
                      <a:r>
                        <a:rPr lang="es-ES_tradnl" sz="900" dirty="0">
                          <a:effectLst/>
                        </a:rPr>
                        <a:t>MESA DE ANÁLISIS POLÍTICA Y ACTUALIDAD</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tc>
                  <a:txBody>
                    <a:bodyPr/>
                    <a:lstStyle/>
                    <a:p>
                      <a:pPr marL="0" marR="0" algn="ctr">
                        <a:spcBef>
                          <a:spcPts val="0"/>
                        </a:spcBef>
                        <a:spcAft>
                          <a:spcPts val="0"/>
                        </a:spcAft>
                      </a:pPr>
                      <a:r>
                        <a:rPr lang="es-ES_tradnl" sz="900">
                          <a:effectLst/>
                        </a:rPr>
                        <a:t>36</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ctr"/>
                </a:tc>
                <a:tc>
                  <a:txBody>
                    <a:bodyPr/>
                    <a:lstStyle/>
                    <a:p>
                      <a:pPr marL="0" marR="0" algn="ctr">
                        <a:spcBef>
                          <a:spcPts val="0"/>
                        </a:spcBef>
                        <a:spcAft>
                          <a:spcPts val="0"/>
                        </a:spcAft>
                      </a:pPr>
                      <a:r>
                        <a:rPr lang="es-ES_tradnl" sz="900">
                          <a:effectLst/>
                        </a:rPr>
                        <a:t>1 HORA</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extLst>
                  <a:ext uri="{0D108BD9-81ED-4DB2-BD59-A6C34878D82A}">
                    <a16:rowId xmlns:a16="http://schemas.microsoft.com/office/drawing/2014/main" val="3015215729"/>
                  </a:ext>
                </a:extLst>
              </a:tr>
              <a:tr h="203089">
                <a:tc>
                  <a:txBody>
                    <a:bodyPr/>
                    <a:lstStyle/>
                    <a:p>
                      <a:pPr marL="0" marR="0">
                        <a:spcBef>
                          <a:spcPts val="0"/>
                        </a:spcBef>
                        <a:spcAft>
                          <a:spcPts val="0"/>
                        </a:spcAft>
                      </a:pPr>
                      <a:r>
                        <a:rPr lang="es-ES_tradnl" sz="900" dirty="0">
                          <a:effectLst/>
                        </a:rPr>
                        <a:t>MESA DE ANÁLISIS ECONOMÍA</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tc>
                  <a:txBody>
                    <a:bodyPr/>
                    <a:lstStyle/>
                    <a:p>
                      <a:pPr marL="0" marR="0" algn="ctr">
                        <a:spcBef>
                          <a:spcPts val="0"/>
                        </a:spcBef>
                        <a:spcAft>
                          <a:spcPts val="0"/>
                        </a:spcAft>
                      </a:pPr>
                      <a:r>
                        <a:rPr lang="es-ES_tradnl" sz="900">
                          <a:effectLst/>
                        </a:rPr>
                        <a:t>25</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ctr"/>
                </a:tc>
                <a:tc>
                  <a:txBody>
                    <a:bodyPr/>
                    <a:lstStyle/>
                    <a:p>
                      <a:pPr marL="0" marR="0" algn="ctr">
                        <a:spcBef>
                          <a:spcPts val="0"/>
                        </a:spcBef>
                        <a:spcAft>
                          <a:spcPts val="0"/>
                        </a:spcAft>
                      </a:pPr>
                      <a:r>
                        <a:rPr lang="es-ES_tradnl" sz="900">
                          <a:effectLst/>
                        </a:rPr>
                        <a:t>30 MINUTOS</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extLst>
                  <a:ext uri="{0D108BD9-81ED-4DB2-BD59-A6C34878D82A}">
                    <a16:rowId xmlns:a16="http://schemas.microsoft.com/office/drawing/2014/main" val="1350235154"/>
                  </a:ext>
                </a:extLst>
              </a:tr>
              <a:tr h="195277">
                <a:tc>
                  <a:txBody>
                    <a:bodyPr/>
                    <a:lstStyle/>
                    <a:p>
                      <a:pPr marL="0" marR="0">
                        <a:spcBef>
                          <a:spcPts val="0"/>
                        </a:spcBef>
                        <a:spcAft>
                          <a:spcPts val="0"/>
                        </a:spcAft>
                      </a:pPr>
                      <a:r>
                        <a:rPr lang="es-ES_tradnl" sz="900">
                          <a:effectLst/>
                        </a:rPr>
                        <a:t>MESA DE ANÁLISIS EDUCACIÓN</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tc>
                  <a:txBody>
                    <a:bodyPr/>
                    <a:lstStyle/>
                    <a:p>
                      <a:pPr marL="0" marR="0" algn="ctr">
                        <a:spcBef>
                          <a:spcPts val="0"/>
                        </a:spcBef>
                        <a:spcAft>
                          <a:spcPts val="0"/>
                        </a:spcAft>
                      </a:pPr>
                      <a:r>
                        <a:rPr lang="es-ES_tradnl" sz="900">
                          <a:effectLst/>
                        </a:rPr>
                        <a:t>23</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ctr"/>
                </a:tc>
                <a:tc>
                  <a:txBody>
                    <a:bodyPr/>
                    <a:lstStyle/>
                    <a:p>
                      <a:pPr marL="0" marR="0" algn="ctr">
                        <a:spcBef>
                          <a:spcPts val="0"/>
                        </a:spcBef>
                        <a:spcAft>
                          <a:spcPts val="0"/>
                        </a:spcAft>
                      </a:pPr>
                      <a:r>
                        <a:rPr lang="es-ES_tradnl" sz="900">
                          <a:effectLst/>
                        </a:rPr>
                        <a:t>30 MINUTOS</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extLst>
                  <a:ext uri="{0D108BD9-81ED-4DB2-BD59-A6C34878D82A}">
                    <a16:rowId xmlns:a16="http://schemas.microsoft.com/office/drawing/2014/main" val="3760514482"/>
                  </a:ext>
                </a:extLst>
              </a:tr>
              <a:tr h="183355">
                <a:tc>
                  <a:txBody>
                    <a:bodyPr/>
                    <a:lstStyle/>
                    <a:p>
                      <a:pPr marL="0" marR="0">
                        <a:spcBef>
                          <a:spcPts val="0"/>
                        </a:spcBef>
                        <a:spcAft>
                          <a:spcPts val="0"/>
                        </a:spcAft>
                      </a:pPr>
                      <a:r>
                        <a:rPr lang="es-ES_tradnl" sz="900">
                          <a:effectLst/>
                        </a:rPr>
                        <a:t>MESA DE ANÁLISIS AGRODESARROLLO</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tc>
                  <a:txBody>
                    <a:bodyPr/>
                    <a:lstStyle/>
                    <a:p>
                      <a:pPr marL="0" marR="0" algn="ctr">
                        <a:spcBef>
                          <a:spcPts val="0"/>
                        </a:spcBef>
                        <a:spcAft>
                          <a:spcPts val="0"/>
                        </a:spcAft>
                      </a:pPr>
                      <a:r>
                        <a:rPr lang="es-ES_tradnl" sz="900">
                          <a:effectLst/>
                        </a:rPr>
                        <a:t>39</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ctr"/>
                </a:tc>
                <a:tc>
                  <a:txBody>
                    <a:bodyPr/>
                    <a:lstStyle/>
                    <a:p>
                      <a:pPr marL="0" marR="0" algn="ctr">
                        <a:spcBef>
                          <a:spcPts val="0"/>
                        </a:spcBef>
                        <a:spcAft>
                          <a:spcPts val="0"/>
                        </a:spcAft>
                      </a:pPr>
                      <a:r>
                        <a:rPr lang="es-ES_tradnl" sz="900">
                          <a:effectLst/>
                        </a:rPr>
                        <a:t>30 MINUTOS</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extLst>
                  <a:ext uri="{0D108BD9-81ED-4DB2-BD59-A6C34878D82A}">
                    <a16:rowId xmlns:a16="http://schemas.microsoft.com/office/drawing/2014/main" val="3419447138"/>
                  </a:ext>
                </a:extLst>
              </a:tr>
              <a:tr h="173489">
                <a:tc>
                  <a:txBody>
                    <a:bodyPr/>
                    <a:lstStyle/>
                    <a:p>
                      <a:pPr marL="0" marR="0">
                        <a:spcBef>
                          <a:spcPts val="0"/>
                        </a:spcBef>
                        <a:spcAft>
                          <a:spcPts val="0"/>
                        </a:spcAft>
                      </a:pPr>
                      <a:r>
                        <a:rPr lang="es-ES_tradnl" sz="900">
                          <a:effectLst/>
                        </a:rPr>
                        <a:t>MESA DE ANÁLISIS ARTE Y CULTURA</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tc>
                  <a:txBody>
                    <a:bodyPr/>
                    <a:lstStyle/>
                    <a:p>
                      <a:pPr marL="0" marR="0" algn="ctr">
                        <a:spcBef>
                          <a:spcPts val="0"/>
                        </a:spcBef>
                        <a:spcAft>
                          <a:spcPts val="0"/>
                        </a:spcAft>
                      </a:pPr>
                      <a:r>
                        <a:rPr lang="es-ES_tradnl" sz="900">
                          <a:effectLst/>
                        </a:rPr>
                        <a:t>46</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ctr"/>
                </a:tc>
                <a:tc>
                  <a:txBody>
                    <a:bodyPr/>
                    <a:lstStyle/>
                    <a:p>
                      <a:pPr marL="0" marR="0" algn="ctr">
                        <a:spcBef>
                          <a:spcPts val="0"/>
                        </a:spcBef>
                        <a:spcAft>
                          <a:spcPts val="0"/>
                        </a:spcAft>
                      </a:pPr>
                      <a:r>
                        <a:rPr lang="es-ES_tradnl" sz="900">
                          <a:effectLst/>
                        </a:rPr>
                        <a:t>30 MINUTOS</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extLst>
                  <a:ext uri="{0D108BD9-81ED-4DB2-BD59-A6C34878D82A}">
                    <a16:rowId xmlns:a16="http://schemas.microsoft.com/office/drawing/2014/main" val="3044972514"/>
                  </a:ext>
                </a:extLst>
              </a:tr>
              <a:tr h="157456">
                <a:tc>
                  <a:txBody>
                    <a:bodyPr/>
                    <a:lstStyle/>
                    <a:p>
                      <a:pPr marL="0" marR="0">
                        <a:spcBef>
                          <a:spcPts val="0"/>
                        </a:spcBef>
                        <a:spcAft>
                          <a:spcPts val="0"/>
                        </a:spcAft>
                      </a:pPr>
                      <a:r>
                        <a:rPr lang="es-ES_tradnl" sz="900">
                          <a:effectLst/>
                        </a:rPr>
                        <a:t>MESA DE ANÁLISIS TURISMO</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tc>
                  <a:txBody>
                    <a:bodyPr/>
                    <a:lstStyle/>
                    <a:p>
                      <a:pPr marL="0" marR="0" algn="ctr">
                        <a:spcBef>
                          <a:spcPts val="0"/>
                        </a:spcBef>
                        <a:spcAft>
                          <a:spcPts val="0"/>
                        </a:spcAft>
                      </a:pPr>
                      <a:r>
                        <a:rPr lang="es-ES_tradnl" sz="900">
                          <a:effectLst/>
                        </a:rPr>
                        <a:t>17</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ctr"/>
                </a:tc>
                <a:tc>
                  <a:txBody>
                    <a:bodyPr/>
                    <a:lstStyle/>
                    <a:p>
                      <a:pPr marL="0" marR="0" algn="ctr">
                        <a:spcBef>
                          <a:spcPts val="0"/>
                        </a:spcBef>
                        <a:spcAft>
                          <a:spcPts val="0"/>
                        </a:spcAft>
                      </a:pPr>
                      <a:r>
                        <a:rPr lang="es-ES_tradnl" sz="900">
                          <a:effectLst/>
                        </a:rPr>
                        <a:t>30 MINUTOS</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extLst>
                  <a:ext uri="{0D108BD9-81ED-4DB2-BD59-A6C34878D82A}">
                    <a16:rowId xmlns:a16="http://schemas.microsoft.com/office/drawing/2014/main" val="2880055487"/>
                  </a:ext>
                </a:extLst>
              </a:tr>
              <a:tr h="189934">
                <a:tc>
                  <a:txBody>
                    <a:bodyPr/>
                    <a:lstStyle/>
                    <a:p>
                      <a:pPr marL="0" marR="0">
                        <a:spcBef>
                          <a:spcPts val="0"/>
                        </a:spcBef>
                        <a:spcAft>
                          <a:spcPts val="0"/>
                        </a:spcAft>
                      </a:pPr>
                      <a:r>
                        <a:rPr lang="es-ES_tradnl" sz="900">
                          <a:effectLst/>
                        </a:rPr>
                        <a:t>CINE CLÁSICO</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tc>
                  <a:txBody>
                    <a:bodyPr/>
                    <a:lstStyle/>
                    <a:p>
                      <a:pPr marL="0" marR="0" algn="ctr">
                        <a:spcBef>
                          <a:spcPts val="0"/>
                        </a:spcBef>
                        <a:spcAft>
                          <a:spcPts val="0"/>
                        </a:spcAft>
                      </a:pPr>
                      <a:r>
                        <a:rPr lang="es-ES_tradnl" sz="900">
                          <a:effectLst/>
                        </a:rPr>
                        <a:t>1041</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tc>
                  <a:txBody>
                    <a:bodyPr/>
                    <a:lstStyle/>
                    <a:p>
                      <a:pPr marL="0" marR="0" algn="ctr">
                        <a:spcBef>
                          <a:spcPts val="0"/>
                        </a:spcBef>
                        <a:spcAft>
                          <a:spcPts val="0"/>
                        </a:spcAft>
                      </a:pPr>
                      <a:r>
                        <a:rPr lang="es-ES_tradnl" sz="900">
                          <a:effectLst/>
                        </a:rPr>
                        <a:t>2 HORAS</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extLst>
                  <a:ext uri="{0D108BD9-81ED-4DB2-BD59-A6C34878D82A}">
                    <a16:rowId xmlns:a16="http://schemas.microsoft.com/office/drawing/2014/main" val="2029774934"/>
                  </a:ext>
                </a:extLst>
              </a:tr>
              <a:tr h="153755">
                <a:tc>
                  <a:txBody>
                    <a:bodyPr/>
                    <a:lstStyle/>
                    <a:p>
                      <a:pPr marL="0" marR="0">
                        <a:spcBef>
                          <a:spcPts val="0"/>
                        </a:spcBef>
                        <a:spcAft>
                          <a:spcPts val="0"/>
                        </a:spcAft>
                      </a:pPr>
                      <a:r>
                        <a:rPr lang="es-ES_tradnl" sz="900" dirty="0">
                          <a:effectLst/>
                        </a:rPr>
                        <a:t>CINE DE LAS ESTRELLAS</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tc>
                  <a:txBody>
                    <a:bodyPr/>
                    <a:lstStyle/>
                    <a:p>
                      <a:pPr marL="0" marR="0" algn="ctr">
                        <a:spcBef>
                          <a:spcPts val="0"/>
                        </a:spcBef>
                        <a:spcAft>
                          <a:spcPts val="0"/>
                        </a:spcAft>
                      </a:pPr>
                      <a:r>
                        <a:rPr lang="es-ES_tradnl" sz="900">
                          <a:effectLst/>
                        </a:rPr>
                        <a:t>212</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ctr"/>
                </a:tc>
                <a:tc>
                  <a:txBody>
                    <a:bodyPr/>
                    <a:lstStyle/>
                    <a:p>
                      <a:pPr marL="0" marR="0" algn="ctr">
                        <a:spcBef>
                          <a:spcPts val="0"/>
                        </a:spcBef>
                        <a:spcAft>
                          <a:spcPts val="0"/>
                        </a:spcAft>
                      </a:pPr>
                      <a:r>
                        <a:rPr lang="es-ES_tradnl" sz="900">
                          <a:effectLst/>
                        </a:rPr>
                        <a:t>2 HORAS</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extLst>
                  <a:ext uri="{0D108BD9-81ED-4DB2-BD59-A6C34878D82A}">
                    <a16:rowId xmlns:a16="http://schemas.microsoft.com/office/drawing/2014/main" val="1535501340"/>
                  </a:ext>
                </a:extLst>
              </a:tr>
              <a:tr h="164855">
                <a:tc>
                  <a:txBody>
                    <a:bodyPr/>
                    <a:lstStyle/>
                    <a:p>
                      <a:pPr marL="0" marR="0">
                        <a:spcBef>
                          <a:spcPts val="0"/>
                        </a:spcBef>
                        <a:spcAft>
                          <a:spcPts val="0"/>
                        </a:spcAft>
                      </a:pPr>
                      <a:r>
                        <a:rPr lang="es-ES_tradnl" sz="900">
                          <a:effectLst/>
                        </a:rPr>
                        <a:t>APASIONADOS POR EL JAZZ</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tc>
                  <a:txBody>
                    <a:bodyPr/>
                    <a:lstStyle/>
                    <a:p>
                      <a:pPr marL="0" marR="0" algn="ctr">
                        <a:spcBef>
                          <a:spcPts val="0"/>
                        </a:spcBef>
                        <a:spcAft>
                          <a:spcPts val="0"/>
                        </a:spcAft>
                      </a:pPr>
                      <a:r>
                        <a:rPr lang="es-ES_tradnl" sz="900">
                          <a:effectLst/>
                        </a:rPr>
                        <a:t>25</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ctr"/>
                </a:tc>
                <a:tc>
                  <a:txBody>
                    <a:bodyPr/>
                    <a:lstStyle/>
                    <a:p>
                      <a:pPr marL="0" marR="0" algn="ctr">
                        <a:spcBef>
                          <a:spcPts val="0"/>
                        </a:spcBef>
                        <a:spcAft>
                          <a:spcPts val="0"/>
                        </a:spcAft>
                      </a:pPr>
                      <a:r>
                        <a:rPr lang="es-ES_tradnl" sz="900">
                          <a:effectLst/>
                        </a:rPr>
                        <a:t>1 HORA</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extLst>
                  <a:ext uri="{0D108BD9-81ED-4DB2-BD59-A6C34878D82A}">
                    <a16:rowId xmlns:a16="http://schemas.microsoft.com/office/drawing/2014/main" val="2127284696"/>
                  </a:ext>
                </a:extLst>
              </a:tr>
              <a:tr h="167734">
                <a:tc>
                  <a:txBody>
                    <a:bodyPr/>
                    <a:lstStyle/>
                    <a:p>
                      <a:pPr marL="0" marR="0">
                        <a:spcBef>
                          <a:spcPts val="0"/>
                        </a:spcBef>
                        <a:spcAft>
                          <a:spcPts val="0"/>
                        </a:spcAft>
                      </a:pPr>
                      <a:r>
                        <a:rPr lang="es-ES_tradnl" sz="900">
                          <a:effectLst/>
                        </a:rPr>
                        <a:t>CULTURA &amp; MELODÍA</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tc>
                  <a:txBody>
                    <a:bodyPr/>
                    <a:lstStyle/>
                    <a:p>
                      <a:pPr marL="0" marR="0" algn="ctr">
                        <a:spcBef>
                          <a:spcPts val="0"/>
                        </a:spcBef>
                        <a:spcAft>
                          <a:spcPts val="0"/>
                        </a:spcAft>
                      </a:pPr>
                      <a:r>
                        <a:rPr lang="es-ES_tradnl" sz="900">
                          <a:effectLst/>
                        </a:rPr>
                        <a:t>10</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ctr"/>
                </a:tc>
                <a:tc>
                  <a:txBody>
                    <a:bodyPr/>
                    <a:lstStyle/>
                    <a:p>
                      <a:pPr marL="0" marR="0" algn="ctr">
                        <a:spcBef>
                          <a:spcPts val="0"/>
                        </a:spcBef>
                        <a:spcAft>
                          <a:spcPts val="0"/>
                        </a:spcAft>
                      </a:pPr>
                      <a:r>
                        <a:rPr lang="es-ES_tradnl" sz="900">
                          <a:effectLst/>
                        </a:rPr>
                        <a:t>1 HORA</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extLst>
                  <a:ext uri="{0D108BD9-81ED-4DB2-BD59-A6C34878D82A}">
                    <a16:rowId xmlns:a16="http://schemas.microsoft.com/office/drawing/2014/main" val="1565977446"/>
                  </a:ext>
                </a:extLst>
              </a:tr>
              <a:tr h="157866">
                <a:tc>
                  <a:txBody>
                    <a:bodyPr/>
                    <a:lstStyle/>
                    <a:p>
                      <a:pPr marL="0" marR="0">
                        <a:spcBef>
                          <a:spcPts val="0"/>
                        </a:spcBef>
                        <a:spcAft>
                          <a:spcPts val="0"/>
                        </a:spcAft>
                      </a:pPr>
                      <a:r>
                        <a:rPr lang="es-ES_tradnl" sz="900">
                          <a:effectLst/>
                        </a:rPr>
                        <a:t>UCSG EN LA COMUNIDAD</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tc>
                  <a:txBody>
                    <a:bodyPr/>
                    <a:lstStyle/>
                    <a:p>
                      <a:pPr marL="0" marR="0" algn="ctr">
                        <a:spcBef>
                          <a:spcPts val="0"/>
                        </a:spcBef>
                        <a:spcAft>
                          <a:spcPts val="0"/>
                        </a:spcAft>
                      </a:pPr>
                      <a:r>
                        <a:rPr lang="es-ES_tradnl" sz="900">
                          <a:effectLst/>
                        </a:rPr>
                        <a:t>19</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ctr"/>
                </a:tc>
                <a:tc>
                  <a:txBody>
                    <a:bodyPr/>
                    <a:lstStyle/>
                    <a:p>
                      <a:pPr marL="0" marR="0" algn="ctr">
                        <a:spcBef>
                          <a:spcPts val="0"/>
                        </a:spcBef>
                        <a:spcAft>
                          <a:spcPts val="0"/>
                        </a:spcAft>
                      </a:pPr>
                      <a:r>
                        <a:rPr lang="es-ES_tradnl" sz="900">
                          <a:effectLst/>
                        </a:rPr>
                        <a:t>30 MINUTOS</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extLst>
                  <a:ext uri="{0D108BD9-81ED-4DB2-BD59-A6C34878D82A}">
                    <a16:rowId xmlns:a16="http://schemas.microsoft.com/office/drawing/2014/main" val="744721752"/>
                  </a:ext>
                </a:extLst>
              </a:tr>
              <a:tr h="141735">
                <a:tc>
                  <a:txBody>
                    <a:bodyPr/>
                    <a:lstStyle/>
                    <a:p>
                      <a:pPr marL="0" marR="0">
                        <a:spcBef>
                          <a:spcPts val="0"/>
                        </a:spcBef>
                        <a:spcAft>
                          <a:spcPts val="0"/>
                        </a:spcAft>
                      </a:pPr>
                      <a:r>
                        <a:rPr lang="es-ES_tradnl" sz="900">
                          <a:effectLst/>
                        </a:rPr>
                        <a:t>COM TV</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tc>
                  <a:txBody>
                    <a:bodyPr/>
                    <a:lstStyle/>
                    <a:p>
                      <a:pPr marL="0" marR="0" algn="ctr">
                        <a:spcBef>
                          <a:spcPts val="0"/>
                        </a:spcBef>
                        <a:spcAft>
                          <a:spcPts val="0"/>
                        </a:spcAft>
                      </a:pPr>
                      <a:r>
                        <a:rPr lang="es-ES_tradnl" sz="900">
                          <a:effectLst/>
                        </a:rPr>
                        <a:t>37</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ctr"/>
                </a:tc>
                <a:tc>
                  <a:txBody>
                    <a:bodyPr/>
                    <a:lstStyle/>
                    <a:p>
                      <a:pPr marL="0" marR="0" algn="ctr">
                        <a:spcBef>
                          <a:spcPts val="0"/>
                        </a:spcBef>
                        <a:spcAft>
                          <a:spcPts val="0"/>
                        </a:spcAft>
                      </a:pPr>
                      <a:r>
                        <a:rPr lang="es-ES_tradnl" sz="900">
                          <a:effectLst/>
                        </a:rPr>
                        <a:t>30 MINUTOS</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extLst>
                  <a:ext uri="{0D108BD9-81ED-4DB2-BD59-A6C34878D82A}">
                    <a16:rowId xmlns:a16="http://schemas.microsoft.com/office/drawing/2014/main" val="3097122088"/>
                  </a:ext>
                </a:extLst>
              </a:tr>
              <a:tr h="169377">
                <a:tc>
                  <a:txBody>
                    <a:bodyPr/>
                    <a:lstStyle/>
                    <a:p>
                      <a:pPr marL="0" marR="0">
                        <a:spcBef>
                          <a:spcPts val="0"/>
                        </a:spcBef>
                        <a:spcAft>
                          <a:spcPts val="0"/>
                        </a:spcAft>
                      </a:pPr>
                      <a:r>
                        <a:rPr lang="es-ES_tradnl" sz="900">
                          <a:effectLst/>
                        </a:rPr>
                        <a:t>VISIÓN EMPRENDE</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tc>
                  <a:txBody>
                    <a:bodyPr/>
                    <a:lstStyle/>
                    <a:p>
                      <a:pPr marL="0" marR="0" algn="ctr">
                        <a:spcBef>
                          <a:spcPts val="0"/>
                        </a:spcBef>
                        <a:spcAft>
                          <a:spcPts val="0"/>
                        </a:spcAft>
                      </a:pPr>
                      <a:r>
                        <a:rPr lang="es-ES_tradnl" sz="900">
                          <a:effectLst/>
                        </a:rPr>
                        <a:t>5</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ctr"/>
                </a:tc>
                <a:tc>
                  <a:txBody>
                    <a:bodyPr/>
                    <a:lstStyle/>
                    <a:p>
                      <a:pPr marL="0" marR="0" algn="ctr">
                        <a:spcBef>
                          <a:spcPts val="0"/>
                        </a:spcBef>
                        <a:spcAft>
                          <a:spcPts val="0"/>
                        </a:spcAft>
                      </a:pPr>
                      <a:r>
                        <a:rPr lang="es-ES_tradnl" sz="900">
                          <a:effectLst/>
                        </a:rPr>
                        <a:t>30 MINUTOS</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extLst>
                  <a:ext uri="{0D108BD9-81ED-4DB2-BD59-A6C34878D82A}">
                    <a16:rowId xmlns:a16="http://schemas.microsoft.com/office/drawing/2014/main" val="25582010"/>
                  </a:ext>
                </a:extLst>
              </a:tr>
              <a:tr h="171844">
                <a:tc>
                  <a:txBody>
                    <a:bodyPr/>
                    <a:lstStyle/>
                    <a:p>
                      <a:pPr marL="0" marR="0">
                        <a:spcBef>
                          <a:spcPts val="0"/>
                        </a:spcBef>
                        <a:spcAft>
                          <a:spcPts val="0"/>
                        </a:spcAft>
                      </a:pPr>
                      <a:r>
                        <a:rPr lang="es-ES_tradnl" sz="900">
                          <a:effectLst/>
                        </a:rPr>
                        <a:t>COLOQUIOS</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tc>
                  <a:txBody>
                    <a:bodyPr/>
                    <a:lstStyle/>
                    <a:p>
                      <a:pPr marL="0" marR="0" algn="ctr">
                        <a:spcBef>
                          <a:spcPts val="0"/>
                        </a:spcBef>
                        <a:spcAft>
                          <a:spcPts val="0"/>
                        </a:spcAft>
                      </a:pPr>
                      <a:r>
                        <a:rPr lang="es-ES_tradnl" sz="900">
                          <a:effectLst/>
                        </a:rPr>
                        <a:t>110</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ctr"/>
                </a:tc>
                <a:tc>
                  <a:txBody>
                    <a:bodyPr/>
                    <a:lstStyle/>
                    <a:p>
                      <a:pPr marL="0" marR="0" algn="ctr">
                        <a:spcBef>
                          <a:spcPts val="0"/>
                        </a:spcBef>
                        <a:spcAft>
                          <a:spcPts val="0"/>
                        </a:spcAft>
                      </a:pPr>
                      <a:r>
                        <a:rPr lang="es-ES_tradnl" sz="900">
                          <a:effectLst/>
                        </a:rPr>
                        <a:t>30 MINUTOS</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extLst>
                  <a:ext uri="{0D108BD9-81ED-4DB2-BD59-A6C34878D82A}">
                    <a16:rowId xmlns:a16="http://schemas.microsoft.com/office/drawing/2014/main" val="3806460437"/>
                  </a:ext>
                </a:extLst>
              </a:tr>
              <a:tr h="183355">
                <a:tc>
                  <a:txBody>
                    <a:bodyPr/>
                    <a:lstStyle/>
                    <a:p>
                      <a:pPr marL="0" marR="0">
                        <a:spcBef>
                          <a:spcPts val="0"/>
                        </a:spcBef>
                        <a:spcAft>
                          <a:spcPts val="0"/>
                        </a:spcAft>
                      </a:pPr>
                      <a:r>
                        <a:rPr lang="es-ES_tradnl" sz="900">
                          <a:effectLst/>
                        </a:rPr>
                        <a:t>RENDICIÓN DE CUENTAS UCSG TELEVISIÓN</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tc>
                  <a:txBody>
                    <a:bodyPr/>
                    <a:lstStyle/>
                    <a:p>
                      <a:pPr marL="0" marR="0" algn="ctr">
                        <a:spcBef>
                          <a:spcPts val="0"/>
                        </a:spcBef>
                        <a:spcAft>
                          <a:spcPts val="0"/>
                        </a:spcAft>
                      </a:pPr>
                      <a:r>
                        <a:rPr lang="es-ES_tradnl" sz="900">
                          <a:effectLst/>
                        </a:rPr>
                        <a:t>2</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ctr"/>
                </a:tc>
                <a:tc>
                  <a:txBody>
                    <a:bodyPr/>
                    <a:lstStyle/>
                    <a:p>
                      <a:pPr marL="0" marR="0" algn="ctr">
                        <a:spcBef>
                          <a:spcPts val="0"/>
                        </a:spcBef>
                        <a:spcAft>
                          <a:spcPts val="0"/>
                        </a:spcAft>
                      </a:pPr>
                      <a:r>
                        <a:rPr lang="es-ES_tradnl" sz="900">
                          <a:effectLst/>
                        </a:rPr>
                        <a:t>30 MINUTOS</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extLst>
                  <a:ext uri="{0D108BD9-81ED-4DB2-BD59-A6C34878D82A}">
                    <a16:rowId xmlns:a16="http://schemas.microsoft.com/office/drawing/2014/main" val="1778417125"/>
                  </a:ext>
                </a:extLst>
              </a:tr>
              <a:tr h="171844">
                <a:tc>
                  <a:txBody>
                    <a:bodyPr/>
                    <a:lstStyle/>
                    <a:p>
                      <a:pPr marL="0" marR="0">
                        <a:spcBef>
                          <a:spcPts val="0"/>
                        </a:spcBef>
                        <a:spcAft>
                          <a:spcPts val="0"/>
                        </a:spcAft>
                      </a:pPr>
                      <a:r>
                        <a:rPr lang="es-ES_tradnl" sz="900">
                          <a:effectLst/>
                        </a:rPr>
                        <a:t>CONTABILÍZATE</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tc>
                  <a:txBody>
                    <a:bodyPr/>
                    <a:lstStyle/>
                    <a:p>
                      <a:pPr marL="0" marR="0" algn="ctr">
                        <a:spcBef>
                          <a:spcPts val="0"/>
                        </a:spcBef>
                        <a:spcAft>
                          <a:spcPts val="0"/>
                        </a:spcAft>
                      </a:pPr>
                      <a:r>
                        <a:rPr lang="es-ES_tradnl" sz="900">
                          <a:effectLst/>
                        </a:rPr>
                        <a:t>6</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ctr"/>
                </a:tc>
                <a:tc>
                  <a:txBody>
                    <a:bodyPr/>
                    <a:lstStyle/>
                    <a:p>
                      <a:pPr marL="0" marR="0" algn="ctr">
                        <a:spcBef>
                          <a:spcPts val="0"/>
                        </a:spcBef>
                        <a:spcAft>
                          <a:spcPts val="0"/>
                        </a:spcAft>
                      </a:pPr>
                      <a:r>
                        <a:rPr lang="es-ES_tradnl" sz="900" dirty="0">
                          <a:effectLst/>
                        </a:rPr>
                        <a:t>1 HORA</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7966" marR="37966" marT="0" marB="0" anchor="b"/>
                </a:tc>
                <a:extLst>
                  <a:ext uri="{0D108BD9-81ED-4DB2-BD59-A6C34878D82A}">
                    <a16:rowId xmlns:a16="http://schemas.microsoft.com/office/drawing/2014/main" val="3304088548"/>
                  </a:ext>
                </a:extLst>
              </a:tr>
            </a:tbl>
          </a:graphicData>
        </a:graphic>
      </p:graphicFrame>
      <p:pic>
        <p:nvPicPr>
          <p:cNvPr id="7" name="Imagen 6">
            <a:extLst>
              <a:ext uri="{FF2B5EF4-FFF2-40B4-BE49-F238E27FC236}">
                <a16:creationId xmlns:a16="http://schemas.microsoft.com/office/drawing/2014/main" id="{7D0852BA-E933-432B-92F1-4947908A8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3716" y="231601"/>
            <a:ext cx="795841" cy="1120261"/>
          </a:xfrm>
          <a:prstGeom prst="rect">
            <a:avLst/>
          </a:prstGeom>
        </p:spPr>
      </p:pic>
      <p:pic>
        <p:nvPicPr>
          <p:cNvPr id="8" name="Picture 2" descr="Resultado de imagen de logo universidad catolica de santiago de guayaquil">
            <a:extLst>
              <a:ext uri="{FF2B5EF4-FFF2-40B4-BE49-F238E27FC236}">
                <a16:creationId xmlns:a16="http://schemas.microsoft.com/office/drawing/2014/main" id="{4384A2B5-099C-456F-87EF-921E9171FB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1418" y="5497071"/>
            <a:ext cx="1727433" cy="8090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4">
            <a:extLst>
              <a:ext uri="{FF2B5EF4-FFF2-40B4-BE49-F238E27FC236}">
                <a16:creationId xmlns:a16="http://schemas.microsoft.com/office/drawing/2014/main" id="{01F53B58-2536-4C44-BEFB-E48F694B89BF}"/>
              </a:ext>
            </a:extLst>
          </p:cNvPr>
          <p:cNvPicPr/>
          <p:nvPr/>
        </p:nvPicPr>
        <p:blipFill rotWithShape="1">
          <a:blip r:embed="rId4" cstate="print">
            <a:extLst>
              <a:ext uri="{28A0092B-C50C-407E-A947-70E740481C1C}">
                <a14:useLocalDpi xmlns:a14="http://schemas.microsoft.com/office/drawing/2010/main" val="0"/>
              </a:ext>
            </a:extLst>
          </a:blip>
          <a:srcRect b="21987"/>
          <a:stretch/>
        </p:blipFill>
        <p:spPr bwMode="auto">
          <a:xfrm>
            <a:off x="891487" y="3229632"/>
            <a:ext cx="3678767" cy="2296568"/>
          </a:xfrm>
          <a:prstGeom prst="rect">
            <a:avLst/>
          </a:prstGeom>
          <a:ln>
            <a:noFill/>
          </a:ln>
          <a:effectLst>
            <a:softEdge rad="112500"/>
          </a:effectLst>
          <a:extLst>
            <a:ext uri="{53640926-AAD7-44D8-BBD7-CCE9431645EC}">
              <a14:shadowObscured xmlns:a14="http://schemas.microsoft.com/office/drawing/2010/main"/>
            </a:ext>
          </a:extLst>
        </p:spPr>
      </p:pic>
      <p:sp>
        <p:nvSpPr>
          <p:cNvPr id="10" name="Rectángulo 9">
            <a:extLst>
              <a:ext uri="{FF2B5EF4-FFF2-40B4-BE49-F238E27FC236}">
                <a16:creationId xmlns:a16="http://schemas.microsoft.com/office/drawing/2014/main" id="{FF5E9A14-63DF-484E-84C3-FF3D10A03C3A}"/>
              </a:ext>
            </a:extLst>
          </p:cNvPr>
          <p:cNvSpPr/>
          <p:nvPr/>
        </p:nvSpPr>
        <p:spPr>
          <a:xfrm>
            <a:off x="5711968" y="750309"/>
            <a:ext cx="4579450" cy="1415772"/>
          </a:xfrm>
          <a:prstGeom prst="rect">
            <a:avLst/>
          </a:prstGeom>
        </p:spPr>
        <p:txBody>
          <a:bodyPr wrap="square">
            <a:spAutoFit/>
          </a:bodyPr>
          <a:lstStyle/>
          <a:p>
            <a:pPr marL="285750" indent="-285750">
              <a:buFont typeface="Arial" panose="020B0604020202020204" pitchFamily="34" charset="0"/>
              <a:buChar char="•"/>
            </a:pPr>
            <a:r>
              <a:rPr lang="es-ES_tradnl" sz="1400" dirty="0">
                <a:latin typeface="Calibri" panose="020F0502020204030204" pitchFamily="34" charset="0"/>
                <a:ea typeface="MS Mincho" panose="02020609040205080304" pitchFamily="49" charset="-128"/>
              </a:rPr>
              <a:t>9 Transmisiones especiales en vivo de la UCSG</a:t>
            </a:r>
          </a:p>
          <a:p>
            <a:pPr marL="285750" indent="-285750">
              <a:buFont typeface="Arial" panose="020B0604020202020204" pitchFamily="34" charset="0"/>
              <a:buChar char="•"/>
            </a:pPr>
            <a:r>
              <a:rPr lang="es-ES_tradnl" sz="1400" dirty="0">
                <a:latin typeface="Calibri" panose="020F0502020204030204" pitchFamily="34" charset="0"/>
                <a:ea typeface="MS Mincho" panose="02020609040205080304" pitchFamily="49" charset="-128"/>
              </a:rPr>
              <a:t>Más de 42 transmisiones de charlas, congresos y eventos UCSG</a:t>
            </a:r>
          </a:p>
          <a:p>
            <a:pPr marL="285750" indent="-285750">
              <a:buFont typeface="Arial" panose="020B0604020202020204" pitchFamily="34" charset="0"/>
              <a:buChar char="•"/>
            </a:pPr>
            <a:r>
              <a:rPr lang="es-ES_tradnl" sz="1400" dirty="0">
                <a:latin typeface="Calibri" panose="020F0502020204030204" pitchFamily="34" charset="0"/>
                <a:ea typeface="MS Mincho" panose="02020609040205080304" pitchFamily="49" charset="-128"/>
              </a:rPr>
              <a:t>10 alianzas con medios nacionales</a:t>
            </a:r>
          </a:p>
          <a:p>
            <a:pPr marL="285750" indent="-285750">
              <a:buFont typeface="Arial" panose="020B0604020202020204" pitchFamily="34" charset="0"/>
              <a:buChar char="•"/>
            </a:pPr>
            <a:r>
              <a:rPr lang="es-ES_tradnl" sz="1400" dirty="0">
                <a:latin typeface="Calibri" panose="020F0502020204030204" pitchFamily="34" charset="0"/>
                <a:ea typeface="MS Mincho" panose="02020609040205080304" pitchFamily="49" charset="-128"/>
              </a:rPr>
              <a:t>5 convenios con medios internacionales</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433290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de frecuencia deportiva ucsg">
            <a:extLst>
              <a:ext uri="{FF2B5EF4-FFF2-40B4-BE49-F238E27FC236}">
                <a16:creationId xmlns:a16="http://schemas.microsoft.com/office/drawing/2014/main" id="{B65F3ABA-47FB-4245-A4CC-F8F8F4BC2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707" y="299207"/>
            <a:ext cx="1968265" cy="196826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La imagen puede contener: 1 persona, texto">
            <a:extLst>
              <a:ext uri="{FF2B5EF4-FFF2-40B4-BE49-F238E27FC236}">
                <a16:creationId xmlns:a16="http://schemas.microsoft.com/office/drawing/2014/main" id="{A1AD01E7-5642-463C-9669-D5C12EC69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89" y="2487335"/>
            <a:ext cx="1976584" cy="197658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esultado de imagen de liga amateur ucsg">
            <a:extLst>
              <a:ext uri="{FF2B5EF4-FFF2-40B4-BE49-F238E27FC236}">
                <a16:creationId xmlns:a16="http://schemas.microsoft.com/office/drawing/2014/main" id="{28082FF4-C977-4E05-AB22-0DEF701428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306"/>
          <a:stretch/>
        </p:blipFill>
        <p:spPr bwMode="auto">
          <a:xfrm>
            <a:off x="330389" y="4616726"/>
            <a:ext cx="2873967" cy="1689359"/>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2246C44E-8531-4798-8E18-7E1F396FA62B}"/>
              </a:ext>
            </a:extLst>
          </p:cNvPr>
          <p:cNvSpPr/>
          <p:nvPr/>
        </p:nvSpPr>
        <p:spPr>
          <a:xfrm>
            <a:off x="4449270" y="269605"/>
            <a:ext cx="3075655" cy="461665"/>
          </a:xfrm>
          <a:prstGeom prst="rect">
            <a:avLst/>
          </a:prstGeom>
        </p:spPr>
        <p:txBody>
          <a:bodyPr wrap="square">
            <a:spAutoFit/>
          </a:bodyPr>
          <a:lstStyle/>
          <a:p>
            <a:r>
              <a:rPr lang="es-EC" sz="2400" b="1" dirty="0">
                <a:latin typeface="Calibri" panose="020F0502020204030204" pitchFamily="34" charset="0"/>
                <a:ea typeface="MS Mincho" panose="02020609040205080304" pitchFamily="49" charset="-128"/>
              </a:rPr>
              <a:t>DEPORTES Y NOTICIAS</a:t>
            </a:r>
            <a:endParaRPr lang="en-US" sz="2400" dirty="0"/>
          </a:p>
        </p:txBody>
      </p:sp>
      <p:pic>
        <p:nvPicPr>
          <p:cNvPr id="8" name="Picture 21">
            <a:extLst>
              <a:ext uri="{FF2B5EF4-FFF2-40B4-BE49-F238E27FC236}">
                <a16:creationId xmlns:a16="http://schemas.microsoft.com/office/drawing/2014/main" id="{EC5805F7-2E88-437E-9ED9-2847A462A499}"/>
              </a:ext>
            </a:extLst>
          </p:cNvPr>
          <p:cNvPicPr/>
          <p:nvPr/>
        </p:nvPicPr>
        <p:blipFill>
          <a:blip r:embed="rId5" cstate="print">
            <a:extLst>
              <a:ext uri="{28A0092B-C50C-407E-A947-70E740481C1C}">
                <a14:useLocalDpi xmlns:a14="http://schemas.microsoft.com/office/drawing/2010/main" val="0"/>
              </a:ext>
            </a:extLst>
          </a:blip>
          <a:stretch>
            <a:fillRect/>
          </a:stretch>
        </p:blipFill>
        <p:spPr>
          <a:xfrm rot="10800000">
            <a:off x="9507793" y="3475627"/>
            <a:ext cx="2160343" cy="1611694"/>
          </a:xfrm>
          <a:prstGeom prst="rect">
            <a:avLst/>
          </a:prstGeom>
        </p:spPr>
      </p:pic>
      <p:pic>
        <p:nvPicPr>
          <p:cNvPr id="10" name="Imagen 9">
            <a:extLst>
              <a:ext uri="{FF2B5EF4-FFF2-40B4-BE49-F238E27FC236}">
                <a16:creationId xmlns:a16="http://schemas.microsoft.com/office/drawing/2014/main" id="{99EEED11-BF59-42F2-9A19-83CF00CB43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24207" y="101458"/>
            <a:ext cx="640015" cy="900913"/>
          </a:xfrm>
          <a:prstGeom prst="rect">
            <a:avLst/>
          </a:prstGeom>
        </p:spPr>
      </p:pic>
      <p:pic>
        <p:nvPicPr>
          <p:cNvPr id="11" name="Picture 2" descr="Resultado de imagen de logo universidad catolica de santiago de guayaquil">
            <a:extLst>
              <a:ext uri="{FF2B5EF4-FFF2-40B4-BE49-F238E27FC236}">
                <a16:creationId xmlns:a16="http://schemas.microsoft.com/office/drawing/2014/main" id="{0DA2F484-2769-4C88-B4B5-006FAC11D5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1418" y="5497071"/>
            <a:ext cx="1727433" cy="80901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EB21775F-F5EB-413F-B471-A1A5B17F9570}"/>
              </a:ext>
            </a:extLst>
          </p:cNvPr>
          <p:cNvPicPr>
            <a:picLocks noChangeAspect="1"/>
          </p:cNvPicPr>
          <p:nvPr/>
        </p:nvPicPr>
        <p:blipFill rotWithShape="1">
          <a:blip r:embed="rId8"/>
          <a:srcRect l="10344" t="3486" r="7946" b="13025"/>
          <a:stretch/>
        </p:blipFill>
        <p:spPr>
          <a:xfrm>
            <a:off x="9454821" y="1071159"/>
            <a:ext cx="2121894" cy="2178562"/>
          </a:xfrm>
          <a:prstGeom prst="rect">
            <a:avLst/>
          </a:prstGeom>
        </p:spPr>
      </p:pic>
      <p:sp>
        <p:nvSpPr>
          <p:cNvPr id="17" name="Título 1">
            <a:extLst>
              <a:ext uri="{FF2B5EF4-FFF2-40B4-BE49-F238E27FC236}">
                <a16:creationId xmlns:a16="http://schemas.microsoft.com/office/drawing/2014/main" id="{9ED486AC-F5A7-4BB4-BDC8-4A11D8C8E6A1}"/>
              </a:ext>
            </a:extLst>
          </p:cNvPr>
          <p:cNvSpPr txBox="1">
            <a:spLocks/>
          </p:cNvSpPr>
          <p:nvPr/>
        </p:nvSpPr>
        <p:spPr>
          <a:xfrm>
            <a:off x="2644094" y="791730"/>
            <a:ext cx="2961669" cy="382499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285750" indent="-285750" algn="just">
              <a:buFont typeface="Arial" panose="020B0604020202020204" pitchFamily="34" charset="0"/>
              <a:buChar char="•"/>
            </a:pPr>
            <a:r>
              <a:rPr lang="es-ES" sz="1400" dirty="0"/>
              <a:t>En el área deportiva se realizaron </a:t>
            </a:r>
            <a:r>
              <a:rPr lang="es-ES" sz="1400" b="1" dirty="0"/>
              <a:t>366 emisiones al aire de contenido deportivo.</a:t>
            </a:r>
            <a:r>
              <a:rPr lang="es-ES" sz="1400" dirty="0"/>
              <a:t> En este 2019 se reformaron algunas áreas: el departamento de Deportes pasó a formar parte de la Dirección de Opinión y Noticias. </a:t>
            </a:r>
          </a:p>
          <a:p>
            <a:pPr marL="285750" indent="-285750" algn="just">
              <a:buFont typeface="Arial" panose="020B0604020202020204" pitchFamily="34" charset="0"/>
              <a:buChar char="•"/>
            </a:pPr>
            <a:endParaRPr lang="es-ES" sz="1400" dirty="0"/>
          </a:p>
          <a:p>
            <a:pPr marL="285750" indent="-285750" algn="just">
              <a:buFont typeface="Arial" panose="020B0604020202020204" pitchFamily="34" charset="0"/>
              <a:buChar char="•"/>
            </a:pPr>
            <a:r>
              <a:rPr lang="es-ES" sz="1400" dirty="0"/>
              <a:t>Se realizó la transmisión del torneo Súper Liga Amateur desde las canchas e instalaciones de la UCSG</a:t>
            </a:r>
            <a:endParaRPr lang="en-US" sz="1400" dirty="0"/>
          </a:p>
          <a:p>
            <a:pPr marL="285750" indent="-285750" algn="just">
              <a:buFont typeface="Arial" panose="020B0604020202020204" pitchFamily="34" charset="0"/>
              <a:buChar char="•"/>
            </a:pPr>
            <a:r>
              <a:rPr lang="es-ES" sz="1400" dirty="0"/>
              <a:t> </a:t>
            </a:r>
            <a:endParaRPr lang="en-US" sz="1400" dirty="0"/>
          </a:p>
          <a:p>
            <a:pPr marL="285750" indent="-285750" algn="just">
              <a:buFont typeface="Arial" panose="020B0604020202020204" pitchFamily="34" charset="0"/>
              <a:buChar char="•"/>
            </a:pPr>
            <a:r>
              <a:rPr lang="es-ES" sz="1400" dirty="0"/>
              <a:t>“Frecuencia Deportiva” cambió de horario para pasar a transmitirse en vivo, de lunes a viernes a las 15h00 desde la cabina de </a:t>
            </a:r>
            <a:r>
              <a:rPr lang="es-ES" sz="1400" b="1" dirty="0"/>
              <a:t>AVRA</a:t>
            </a:r>
            <a:r>
              <a:rPr lang="es-ES" sz="1400" dirty="0"/>
              <a:t> en conjunto con UCSG Radio</a:t>
            </a:r>
          </a:p>
          <a:p>
            <a:pPr marL="285750" indent="-285750" algn="just">
              <a:buFont typeface="Arial" panose="020B0604020202020204" pitchFamily="34" charset="0"/>
              <a:buChar char="•"/>
            </a:pPr>
            <a:endParaRPr lang="es-ES" sz="1400" dirty="0"/>
          </a:p>
          <a:p>
            <a:pPr marL="285750" indent="-285750" algn="just">
              <a:buFont typeface="Arial" panose="020B0604020202020204" pitchFamily="34" charset="0"/>
              <a:buChar char="•"/>
            </a:pPr>
            <a:r>
              <a:rPr lang="es-ES" sz="1400" dirty="0"/>
              <a:t>Estreno de “Fútbol desde adentro” a las 21h00.   </a:t>
            </a:r>
            <a:endParaRPr lang="en-US" sz="1600" dirty="0">
              <a:latin typeface="+mn-lt"/>
            </a:endParaRPr>
          </a:p>
        </p:txBody>
      </p:sp>
      <p:sp>
        <p:nvSpPr>
          <p:cNvPr id="18" name="Título 1">
            <a:extLst>
              <a:ext uri="{FF2B5EF4-FFF2-40B4-BE49-F238E27FC236}">
                <a16:creationId xmlns:a16="http://schemas.microsoft.com/office/drawing/2014/main" id="{5EDBF281-F0EF-491F-B85D-1B738A259AD7}"/>
              </a:ext>
            </a:extLst>
          </p:cNvPr>
          <p:cNvSpPr txBox="1">
            <a:spLocks/>
          </p:cNvSpPr>
          <p:nvPr/>
        </p:nvSpPr>
        <p:spPr>
          <a:xfrm>
            <a:off x="5809455" y="804684"/>
            <a:ext cx="2961669" cy="3725294"/>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just"/>
            <a:r>
              <a:rPr lang="es-ES_tradnl" sz="1400" dirty="0"/>
              <a:t>El departamento de Opinión y Noticias realizó </a:t>
            </a:r>
            <a:r>
              <a:rPr lang="es-ES_tradnl" sz="1400" b="1" dirty="0"/>
              <a:t>la mega cobertura de las Elecciones Seccionales </a:t>
            </a:r>
            <a:r>
              <a:rPr lang="es-ES_tradnl" sz="1400" dirty="0"/>
              <a:t>y al Consejo de Participación Ciudadana y Control Social realizada el 24 de marzo. </a:t>
            </a:r>
            <a:endParaRPr lang="en-US" sz="1400" dirty="0"/>
          </a:p>
          <a:p>
            <a:pPr algn="just"/>
            <a:r>
              <a:rPr lang="es-ES_tradnl" sz="1400" dirty="0"/>
              <a:t> </a:t>
            </a:r>
            <a:endParaRPr lang="en-US" sz="1400" dirty="0"/>
          </a:p>
          <a:p>
            <a:pPr algn="just"/>
            <a:r>
              <a:rPr lang="es-ES_tradnl" sz="1400" dirty="0"/>
              <a:t>Los equipos periodísticos se desplazaron a las ciudades más importantes del país como Guayaquil, Quito, Cuenca, Ambato, Esmeraldas, Loja, Portoviejo, Manta informando para 4 emisiones entre sábado y domingo. Además, tuvimos reportes del exterior, específicamente EEUU, España e Italia.</a:t>
            </a:r>
            <a:endParaRPr lang="en-US" sz="1400" dirty="0"/>
          </a:p>
          <a:p>
            <a:pPr algn="just"/>
            <a:r>
              <a:rPr lang="es-ES_tradnl" sz="1400" dirty="0"/>
              <a:t> </a:t>
            </a:r>
            <a:endParaRPr lang="en-US" sz="1400" dirty="0"/>
          </a:p>
          <a:p>
            <a:pPr algn="just"/>
            <a:r>
              <a:rPr lang="es-ES_tradnl" sz="1400" dirty="0"/>
              <a:t>En la cobertura de las Elecciones Seccionales laboraron más de 90 personas.</a:t>
            </a:r>
            <a:endParaRPr lang="en-US" sz="500" dirty="0">
              <a:latin typeface="+mn-lt"/>
            </a:endParaRPr>
          </a:p>
        </p:txBody>
      </p:sp>
      <p:pic>
        <p:nvPicPr>
          <p:cNvPr id="12" name="Imagen 11">
            <a:extLst>
              <a:ext uri="{FF2B5EF4-FFF2-40B4-BE49-F238E27FC236}">
                <a16:creationId xmlns:a16="http://schemas.microsoft.com/office/drawing/2014/main" id="{67EC797A-D69C-4D28-98DB-4FDA23B1E876}"/>
              </a:ext>
            </a:extLst>
          </p:cNvPr>
          <p:cNvPicPr>
            <a:picLocks noChangeAspect="1"/>
          </p:cNvPicPr>
          <p:nvPr/>
        </p:nvPicPr>
        <p:blipFill>
          <a:blip r:embed="rId9"/>
          <a:stretch>
            <a:fillRect/>
          </a:stretch>
        </p:blipFill>
        <p:spPr>
          <a:xfrm>
            <a:off x="3408048" y="4616726"/>
            <a:ext cx="2961670" cy="1776458"/>
          </a:xfrm>
          <a:prstGeom prst="rect">
            <a:avLst/>
          </a:prstGeom>
        </p:spPr>
      </p:pic>
      <p:pic>
        <p:nvPicPr>
          <p:cNvPr id="13" name="Imagen 12">
            <a:extLst>
              <a:ext uri="{FF2B5EF4-FFF2-40B4-BE49-F238E27FC236}">
                <a16:creationId xmlns:a16="http://schemas.microsoft.com/office/drawing/2014/main" id="{05AE3A2B-F808-41F5-B2B0-8D507289001F}"/>
              </a:ext>
            </a:extLst>
          </p:cNvPr>
          <p:cNvPicPr>
            <a:picLocks noChangeAspect="1"/>
          </p:cNvPicPr>
          <p:nvPr/>
        </p:nvPicPr>
        <p:blipFill>
          <a:blip r:embed="rId10"/>
          <a:stretch>
            <a:fillRect/>
          </a:stretch>
        </p:blipFill>
        <p:spPr>
          <a:xfrm>
            <a:off x="6591047" y="4545898"/>
            <a:ext cx="2670399" cy="1776458"/>
          </a:xfrm>
          <a:prstGeom prst="rect">
            <a:avLst/>
          </a:prstGeom>
        </p:spPr>
      </p:pic>
    </p:spTree>
    <p:extLst>
      <p:ext uri="{BB962C8B-B14F-4D97-AF65-F5344CB8AC3E}">
        <p14:creationId xmlns:p14="http://schemas.microsoft.com/office/powerpoint/2010/main" val="2154437254"/>
      </p:ext>
    </p:extLst>
  </p:cSld>
  <p:clrMapOvr>
    <a:masterClrMapping/>
  </p:clrMapOvr>
</p:sld>
</file>

<file path=ppt/theme/theme1.xml><?xml version="1.0" encoding="utf-8"?>
<a:theme xmlns:a="http://schemas.openxmlformats.org/drawingml/2006/main" name="Retrospección">
  <a:themeElements>
    <a:clrScheme name="Personalizado 1">
      <a:dk1>
        <a:sysClr val="windowText" lastClr="000000"/>
      </a:dk1>
      <a:lt1>
        <a:sysClr val="window" lastClr="FFFFFF"/>
      </a:lt1>
      <a:dk2>
        <a:srgbClr val="696464"/>
      </a:dk2>
      <a:lt2>
        <a:srgbClr val="E9E5DC"/>
      </a:lt2>
      <a:accent1>
        <a:srgbClr val="9E3511"/>
      </a:accent1>
      <a:accent2>
        <a:srgbClr val="742117"/>
      </a:accent2>
      <a:accent3>
        <a:srgbClr val="A28E6A"/>
      </a:accent3>
      <a:accent4>
        <a:srgbClr val="956251"/>
      </a:accent4>
      <a:accent5>
        <a:srgbClr val="918485"/>
      </a:accent5>
      <a:accent6>
        <a:srgbClr val="855D5D"/>
      </a:accent6>
      <a:hlink>
        <a:srgbClr val="CC9900"/>
      </a:hlink>
      <a:folHlink>
        <a:srgbClr val="96A9A9"/>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389</TotalTime>
  <Words>651</Words>
  <Application>Microsoft Office PowerPoint</Application>
  <PresentationFormat>Panorámica</PresentationFormat>
  <Paragraphs>127</Paragraphs>
  <Slides>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Arial</vt:lpstr>
      <vt:lpstr>Calibri</vt:lpstr>
      <vt:lpstr>Calibri Light</vt:lpstr>
      <vt:lpstr>Cambria</vt:lpstr>
      <vt:lpstr>Retrospección</vt:lpstr>
      <vt:lpstr>UCSG TELEVISIÓN</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UCSG TELEVISIÓN</dc:title>
  <dc:creator>OPILAP-01</dc:creator>
  <cp:lastModifiedBy>OPILAP-01</cp:lastModifiedBy>
  <cp:revision>16</cp:revision>
  <dcterms:created xsi:type="dcterms:W3CDTF">2020-02-14T15:31:17Z</dcterms:created>
  <dcterms:modified xsi:type="dcterms:W3CDTF">2020-02-14T22:01:13Z</dcterms:modified>
</cp:coreProperties>
</file>